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145" r:id="rId1"/>
  </p:sldMasterIdLst>
  <p:notesMasterIdLst>
    <p:notesMasterId r:id="rId61"/>
  </p:notesMasterIdLst>
  <p:handoutMasterIdLst>
    <p:handoutMasterId r:id="rId62"/>
  </p:handoutMasterIdLst>
  <p:sldIdLst>
    <p:sldId id="302" r:id="rId2"/>
    <p:sldId id="310" r:id="rId3"/>
    <p:sldId id="296" r:id="rId4"/>
    <p:sldId id="371" r:id="rId5"/>
    <p:sldId id="298" r:id="rId6"/>
    <p:sldId id="372" r:id="rId7"/>
    <p:sldId id="373" r:id="rId8"/>
    <p:sldId id="374" r:id="rId9"/>
    <p:sldId id="375" r:id="rId10"/>
    <p:sldId id="261" r:id="rId11"/>
    <p:sldId id="376" r:id="rId12"/>
    <p:sldId id="367" r:id="rId13"/>
    <p:sldId id="404" r:id="rId14"/>
    <p:sldId id="369" r:id="rId15"/>
    <p:sldId id="344" r:id="rId16"/>
    <p:sldId id="377" r:id="rId17"/>
    <p:sldId id="378" r:id="rId18"/>
    <p:sldId id="379" r:id="rId19"/>
    <p:sldId id="347" r:id="rId20"/>
    <p:sldId id="361" r:id="rId21"/>
    <p:sldId id="385" r:id="rId22"/>
    <p:sldId id="290" r:id="rId23"/>
    <p:sldId id="395" r:id="rId24"/>
    <p:sldId id="396" r:id="rId25"/>
    <p:sldId id="394" r:id="rId26"/>
    <p:sldId id="402" r:id="rId27"/>
    <p:sldId id="401" r:id="rId28"/>
    <p:sldId id="388" r:id="rId29"/>
    <p:sldId id="403" r:id="rId30"/>
    <p:sldId id="324" r:id="rId31"/>
    <p:sldId id="325" r:id="rId32"/>
    <p:sldId id="390" r:id="rId33"/>
    <p:sldId id="391" r:id="rId34"/>
    <p:sldId id="405" r:id="rId35"/>
    <p:sldId id="356" r:id="rId36"/>
    <p:sldId id="311" r:id="rId37"/>
    <p:sldId id="365" r:id="rId38"/>
    <p:sldId id="397" r:id="rId39"/>
    <p:sldId id="326" r:id="rId40"/>
    <p:sldId id="282" r:id="rId41"/>
    <p:sldId id="300" r:id="rId42"/>
    <p:sldId id="380" r:id="rId43"/>
    <p:sldId id="340" r:id="rId44"/>
    <p:sldId id="381" r:id="rId45"/>
    <p:sldId id="400" r:id="rId46"/>
    <p:sldId id="338" r:id="rId47"/>
    <p:sldId id="339" r:id="rId48"/>
    <p:sldId id="293" r:id="rId49"/>
    <p:sldId id="312" r:id="rId50"/>
    <p:sldId id="343" r:id="rId51"/>
    <p:sldId id="384" r:id="rId52"/>
    <p:sldId id="313" r:id="rId53"/>
    <p:sldId id="386" r:id="rId54"/>
    <p:sldId id="387" r:id="rId55"/>
    <p:sldId id="329" r:id="rId56"/>
    <p:sldId id="398" r:id="rId57"/>
    <p:sldId id="270" r:id="rId58"/>
    <p:sldId id="399" r:id="rId59"/>
    <p:sldId id="308" r:id="rId60"/>
  </p:sldIdLst>
  <p:sldSz cx="9144000" cy="6858000" type="overhead"/>
  <p:notesSz cx="6878638" cy="9294813"/>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552">
          <p15:clr>
            <a:srgbClr val="A4A3A4"/>
          </p15:clr>
        </p15:guide>
      </p15:sldGuideLst>
    </p:ext>
    <p:ext uri="{2D200454-40CA-4A62-9FC3-DE9A4176ACB9}">
      <p15:notesGuideLst xmlns:p15="http://schemas.microsoft.com/office/powerpoint/2012/main">
        <p15:guide id="1" orient="horz" pos="2931" userDrawn="1">
          <p15:clr>
            <a:srgbClr val="A4A3A4"/>
          </p15:clr>
        </p15:guide>
        <p15:guide id="2" pos="216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9FBE"/>
    <a:srgbClr val="957F97"/>
    <a:srgbClr val="EEEFAC"/>
    <a:srgbClr val="F6BC1C"/>
    <a:srgbClr val="7030A0"/>
    <a:srgbClr val="FF66FF"/>
    <a:srgbClr val="CC99FF"/>
    <a:srgbClr val="008000"/>
    <a:srgbClr val="33CC33"/>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07" autoAdjust="0"/>
    <p:restoredTop sz="91400" autoAdjust="0"/>
  </p:normalViewPr>
  <p:slideViewPr>
    <p:cSldViewPr snapToGrid="0">
      <p:cViewPr varScale="1">
        <p:scale>
          <a:sx n="61" d="100"/>
          <a:sy n="61" d="100"/>
        </p:scale>
        <p:origin x="1212" y="48"/>
      </p:cViewPr>
      <p:guideLst>
        <p:guide orient="horz" pos="2160"/>
        <p:guide pos="355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4188"/>
    </p:cViewPr>
  </p:sorterViewPr>
  <p:notesViewPr>
    <p:cSldViewPr snapToGrid="0">
      <p:cViewPr varScale="1">
        <p:scale>
          <a:sx n="50" d="100"/>
          <a:sy n="50" d="100"/>
        </p:scale>
        <p:origin x="2704" y="24"/>
      </p:cViewPr>
      <p:guideLst>
        <p:guide orient="horz" pos="2931"/>
        <p:guide pos="2166"/>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Text Box 6"/>
          <p:cNvSpPr txBox="1">
            <a:spLocks noChangeArrowheads="1"/>
          </p:cNvSpPr>
          <p:nvPr/>
        </p:nvSpPr>
        <p:spPr bwMode="auto">
          <a:xfrm>
            <a:off x="3662066" y="480171"/>
            <a:ext cx="2646468" cy="368392"/>
          </a:xfrm>
          <a:prstGeom prst="rect">
            <a:avLst/>
          </a:prstGeom>
          <a:noFill/>
          <a:ln w="9525">
            <a:noFill/>
            <a:miter lim="800000"/>
            <a:headEnd/>
            <a:tailEnd/>
          </a:ln>
        </p:spPr>
        <p:txBody>
          <a:bodyPr lIns="91776" tIns="45887" rIns="91776" bIns="45887">
            <a:spAutoFit/>
          </a:bodyPr>
          <a:lstStyle/>
          <a:p>
            <a:pPr algn="ctr" defTabSz="917265" eaLnBrk="1" hangingPunct="1">
              <a:defRPr/>
            </a:pPr>
            <a:r>
              <a:rPr lang="en-US" sz="1800" b="1" u="sng" dirty="0">
                <a:latin typeface="CG Omega" pitchFamily="34" charset="0"/>
              </a:rPr>
              <a:t>Notes</a:t>
            </a:r>
          </a:p>
        </p:txBody>
      </p:sp>
      <p:sp>
        <p:nvSpPr>
          <p:cNvPr id="14343" name="Rectangle 7"/>
          <p:cNvSpPr>
            <a:spLocks noGrp="1" noChangeArrowheads="1"/>
          </p:cNvSpPr>
          <p:nvPr>
            <p:ph type="sldNum" sz="quarter" idx="3"/>
          </p:nvPr>
        </p:nvSpPr>
        <p:spPr bwMode="auto">
          <a:xfrm>
            <a:off x="3758641" y="8543861"/>
            <a:ext cx="2873887" cy="450257"/>
          </a:xfrm>
          <a:prstGeom prst="rect">
            <a:avLst/>
          </a:prstGeom>
          <a:noFill/>
          <a:ln w="9525">
            <a:noFill/>
            <a:miter lim="800000"/>
            <a:headEnd/>
            <a:tailEnd/>
          </a:ln>
          <a:effectLst/>
        </p:spPr>
        <p:txBody>
          <a:bodyPr vert="horz" wrap="square" lIns="89590" tIns="44795" rIns="89590" bIns="44795" numCol="1" anchor="b" anchorCtr="0" compatLnSpc="1">
            <a:prstTxWarp prst="textNoShape">
              <a:avLst/>
            </a:prstTxWarp>
          </a:bodyPr>
          <a:lstStyle>
            <a:lvl1pPr algn="r" defTabSz="896950" eaLnBrk="1" hangingPunct="1">
              <a:defRPr sz="1200" b="1">
                <a:latin typeface="CG Omega" pitchFamily="34" charset="0"/>
              </a:defRPr>
            </a:lvl1pPr>
          </a:lstStyle>
          <a:p>
            <a:pPr>
              <a:defRPr/>
            </a:pPr>
            <a:fld id="{7812CE34-CCE1-4370-8B5A-A574DDBEF7A9}" type="slidenum">
              <a:rPr lang="en-US"/>
              <a:pPr>
                <a:defRPr/>
              </a:pPr>
              <a:t>‹#›</a:t>
            </a:fld>
            <a:endParaRPr lang="en-US"/>
          </a:p>
        </p:txBody>
      </p:sp>
    </p:spTree>
    <p:extLst>
      <p:ext uri="{BB962C8B-B14F-4D97-AF65-F5344CB8AC3E}">
        <p14:creationId xmlns:p14="http://schemas.microsoft.com/office/powerpoint/2010/main" val="2554122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2981367" cy="464427"/>
          </a:xfrm>
          <a:prstGeom prst="rect">
            <a:avLst/>
          </a:prstGeom>
          <a:noFill/>
          <a:ln w="9525">
            <a:noFill/>
            <a:miter lim="800000"/>
            <a:headEnd/>
            <a:tailEnd/>
          </a:ln>
        </p:spPr>
        <p:txBody>
          <a:bodyPr vert="horz" wrap="square" lIns="92400" tIns="46202" rIns="92400" bIns="46202" numCol="1" anchor="t" anchorCtr="0" compatLnSpc="1">
            <a:prstTxWarp prst="textNoShape">
              <a:avLst/>
            </a:prstTxWarp>
          </a:bodyPr>
          <a:lstStyle>
            <a:lvl1pPr defTabSz="920390">
              <a:defRPr sz="1200">
                <a:latin typeface="Times New Roman" charset="0"/>
              </a:defRPr>
            </a:lvl1pPr>
          </a:lstStyle>
          <a:p>
            <a:pPr>
              <a:defRPr/>
            </a:pPr>
            <a:endParaRPr lang="en-US"/>
          </a:p>
        </p:txBody>
      </p:sp>
      <p:sp>
        <p:nvSpPr>
          <p:cNvPr id="36867" name="Rectangle 9"/>
          <p:cNvSpPr>
            <a:spLocks noGrp="1" noRot="1" noChangeAspect="1" noChangeArrowheads="1"/>
          </p:cNvSpPr>
          <p:nvPr>
            <p:ph type="sldImg" idx="2"/>
          </p:nvPr>
        </p:nvSpPr>
        <p:spPr bwMode="auto">
          <a:xfrm>
            <a:off x="1120775" y="700088"/>
            <a:ext cx="4641850" cy="3482975"/>
          </a:xfrm>
          <a:prstGeom prst="rect">
            <a:avLst/>
          </a:prstGeom>
          <a:noFill/>
          <a:ln w="9525">
            <a:solidFill>
              <a:srgbClr val="000000"/>
            </a:solidFill>
            <a:miter lim="800000"/>
            <a:headEnd/>
            <a:tailEnd/>
          </a:ln>
        </p:spPr>
      </p:sp>
      <p:sp>
        <p:nvSpPr>
          <p:cNvPr id="2058" name="Rectangle 10"/>
          <p:cNvSpPr>
            <a:spLocks noGrp="1" noChangeArrowheads="1"/>
          </p:cNvSpPr>
          <p:nvPr>
            <p:ph type="body" sz="quarter" idx="3"/>
          </p:nvPr>
        </p:nvSpPr>
        <p:spPr bwMode="auto">
          <a:xfrm>
            <a:off x="917465" y="4417556"/>
            <a:ext cx="5043711" cy="4178258"/>
          </a:xfrm>
          <a:prstGeom prst="rect">
            <a:avLst/>
          </a:prstGeom>
          <a:noFill/>
          <a:ln w="9525">
            <a:noFill/>
            <a:miter lim="800000"/>
            <a:headEnd/>
            <a:tailEnd/>
          </a:ln>
        </p:spPr>
        <p:txBody>
          <a:bodyPr vert="horz" wrap="square" lIns="92400" tIns="46202" rIns="92400" bIns="4620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9" name="Rectangle 11"/>
          <p:cNvSpPr>
            <a:spLocks noGrp="1" noChangeArrowheads="1"/>
          </p:cNvSpPr>
          <p:nvPr>
            <p:ph type="dt" idx="1"/>
          </p:nvPr>
        </p:nvSpPr>
        <p:spPr bwMode="auto">
          <a:xfrm>
            <a:off x="3897273" y="0"/>
            <a:ext cx="2981367" cy="464427"/>
          </a:xfrm>
          <a:prstGeom prst="rect">
            <a:avLst/>
          </a:prstGeom>
          <a:noFill/>
          <a:ln w="9525">
            <a:noFill/>
            <a:miter lim="800000"/>
            <a:headEnd/>
            <a:tailEnd/>
          </a:ln>
        </p:spPr>
        <p:txBody>
          <a:bodyPr vert="horz" wrap="square" lIns="92400" tIns="46202" rIns="92400" bIns="46202" numCol="1" anchor="t" anchorCtr="0" compatLnSpc="1">
            <a:prstTxWarp prst="textNoShape">
              <a:avLst/>
            </a:prstTxWarp>
          </a:bodyPr>
          <a:lstStyle>
            <a:lvl1pPr algn="r" defTabSz="920390">
              <a:defRPr sz="1200">
                <a:latin typeface="Times New Roman" charset="0"/>
              </a:defRPr>
            </a:lvl1pPr>
          </a:lstStyle>
          <a:p>
            <a:pPr>
              <a:defRPr/>
            </a:pPr>
            <a:fld id="{0FFFE89D-53FC-4142-B4AD-A54A45AFA66C}" type="datetime1">
              <a:rPr lang="en-US" smtClean="0"/>
              <a:pPr>
                <a:defRPr/>
              </a:pPr>
              <a:t>9/26/2023</a:t>
            </a:fld>
            <a:endParaRPr lang="en-US"/>
          </a:p>
        </p:txBody>
      </p:sp>
      <p:sp>
        <p:nvSpPr>
          <p:cNvPr id="2060" name="Rectangle 12"/>
          <p:cNvSpPr>
            <a:spLocks noGrp="1" noChangeArrowheads="1"/>
          </p:cNvSpPr>
          <p:nvPr>
            <p:ph type="ftr" sz="quarter" idx="4"/>
          </p:nvPr>
        </p:nvSpPr>
        <p:spPr bwMode="auto">
          <a:xfrm>
            <a:off x="0" y="8830388"/>
            <a:ext cx="2981367" cy="464426"/>
          </a:xfrm>
          <a:prstGeom prst="rect">
            <a:avLst/>
          </a:prstGeom>
          <a:noFill/>
          <a:ln w="9525">
            <a:noFill/>
            <a:miter lim="800000"/>
            <a:headEnd/>
            <a:tailEnd/>
          </a:ln>
        </p:spPr>
        <p:txBody>
          <a:bodyPr vert="horz" wrap="square" lIns="92400" tIns="46202" rIns="92400" bIns="46202" numCol="1" anchor="b" anchorCtr="0" compatLnSpc="1">
            <a:prstTxWarp prst="textNoShape">
              <a:avLst/>
            </a:prstTxWarp>
          </a:bodyPr>
          <a:lstStyle>
            <a:lvl1pPr defTabSz="920390">
              <a:defRPr sz="1200">
                <a:latin typeface="Times New Roman" charset="0"/>
              </a:defRPr>
            </a:lvl1pPr>
          </a:lstStyle>
          <a:p>
            <a:pPr>
              <a:defRPr/>
            </a:pPr>
            <a:endParaRPr lang="en-US"/>
          </a:p>
        </p:txBody>
      </p:sp>
      <p:sp>
        <p:nvSpPr>
          <p:cNvPr id="2061" name="Rectangle 13"/>
          <p:cNvSpPr>
            <a:spLocks noGrp="1" noChangeArrowheads="1"/>
          </p:cNvSpPr>
          <p:nvPr>
            <p:ph type="sldNum" sz="quarter" idx="5"/>
          </p:nvPr>
        </p:nvSpPr>
        <p:spPr bwMode="auto">
          <a:xfrm>
            <a:off x="3897273" y="8830388"/>
            <a:ext cx="2981367" cy="464426"/>
          </a:xfrm>
          <a:prstGeom prst="rect">
            <a:avLst/>
          </a:prstGeom>
          <a:noFill/>
          <a:ln w="9525">
            <a:noFill/>
            <a:miter lim="800000"/>
            <a:headEnd/>
            <a:tailEnd/>
          </a:ln>
        </p:spPr>
        <p:txBody>
          <a:bodyPr vert="horz" wrap="square" lIns="92400" tIns="46202" rIns="92400" bIns="46202" numCol="1" anchor="b" anchorCtr="0" compatLnSpc="1">
            <a:prstTxWarp prst="textNoShape">
              <a:avLst/>
            </a:prstTxWarp>
          </a:bodyPr>
          <a:lstStyle>
            <a:lvl1pPr algn="r" defTabSz="920390">
              <a:defRPr sz="1200">
                <a:latin typeface="Times New Roman" charset="0"/>
              </a:defRPr>
            </a:lvl1pPr>
          </a:lstStyle>
          <a:p>
            <a:pPr>
              <a:defRPr/>
            </a:pPr>
            <a:fld id="{0442F191-8649-4B7C-A0DD-5041223C23DE}" type="slidenum">
              <a:rPr lang="en-US"/>
              <a:pPr>
                <a:defRPr/>
              </a:pPr>
              <a:t>‹#›</a:t>
            </a:fld>
            <a:endParaRPr lang="en-US"/>
          </a:p>
        </p:txBody>
      </p:sp>
    </p:spTree>
    <p:extLst>
      <p:ext uri="{BB962C8B-B14F-4D97-AF65-F5344CB8AC3E}">
        <p14:creationId xmlns:p14="http://schemas.microsoft.com/office/powerpoint/2010/main" val="2895853588"/>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endParaRPr lang="en-US" dirty="0"/>
          </a:p>
        </p:txBody>
      </p:sp>
      <p:sp>
        <p:nvSpPr>
          <p:cNvPr id="37892" name="Date Placeholder 3"/>
          <p:cNvSpPr>
            <a:spLocks noGrp="1"/>
          </p:cNvSpPr>
          <p:nvPr>
            <p:ph type="dt" sz="quarter" idx="1"/>
          </p:nvPr>
        </p:nvSpPr>
        <p:spPr>
          <a:noFill/>
        </p:spPr>
        <p:txBody>
          <a:bodyPr/>
          <a:lstStyle/>
          <a:p>
            <a:pPr defTabSz="919590"/>
            <a:fld id="{56286507-1F56-4734-9C8C-C3EB96DF5A34}" type="datetime1">
              <a:rPr lang="en-US" smtClean="0">
                <a:latin typeface="Times New Roman" pitchFamily="18" charset="0"/>
              </a:rPr>
              <a:pPr defTabSz="919590"/>
              <a:t>9/26/2023</a:t>
            </a:fld>
            <a:endParaRPr lang="en-US" dirty="0">
              <a:latin typeface="Times New Roman" pitchFamily="18" charset="0"/>
            </a:endParaRPr>
          </a:p>
        </p:txBody>
      </p:sp>
      <p:sp>
        <p:nvSpPr>
          <p:cNvPr id="37893" name="Slide Number Placeholder 4"/>
          <p:cNvSpPr>
            <a:spLocks noGrp="1"/>
          </p:cNvSpPr>
          <p:nvPr>
            <p:ph type="sldNum" sz="quarter" idx="5"/>
          </p:nvPr>
        </p:nvSpPr>
        <p:spPr>
          <a:noFill/>
        </p:spPr>
        <p:txBody>
          <a:bodyPr/>
          <a:lstStyle/>
          <a:p>
            <a:pPr defTabSz="919590"/>
            <a:fld id="{EB3059BB-1CD7-4671-8542-FF4A0BA8B89B}" type="slidenum">
              <a:rPr lang="en-US" smtClean="0">
                <a:latin typeface="Times New Roman" pitchFamily="18" charset="0"/>
              </a:rPr>
              <a:pPr defTabSz="919590"/>
              <a:t>1</a:t>
            </a:fld>
            <a:endParaRPr lang="en-US" dirty="0">
              <a:latin typeface="Times New Roman" pitchFamily="18" charset="0"/>
            </a:endParaRPr>
          </a:p>
        </p:txBody>
      </p:sp>
    </p:spTree>
    <p:extLst>
      <p:ext uri="{BB962C8B-B14F-4D97-AF65-F5344CB8AC3E}">
        <p14:creationId xmlns:p14="http://schemas.microsoft.com/office/powerpoint/2010/main" val="1638545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a:defRPr/>
            </a:pPr>
            <a:r>
              <a:rPr lang="en-US" sz="1100" b="1" dirty="0">
                <a:latin typeface="Constantia" pitchFamily="18" charset="0"/>
              </a:rPr>
              <a:t>PELL- SEOG</a:t>
            </a:r>
          </a:p>
          <a:p>
            <a:pPr>
              <a:buFont typeface="Arial" pitchFamily="34" charset="0"/>
              <a:buChar char="•"/>
              <a:defRPr/>
            </a:pPr>
            <a:r>
              <a:rPr lang="en-US" sz="1100" dirty="0">
                <a:latin typeface="Constantia" pitchFamily="18" charset="0"/>
              </a:rPr>
              <a:t> Named after senator Pell of Rhode Island, Pell is covered under the Higher Education Act of 1965 </a:t>
            </a:r>
          </a:p>
          <a:p>
            <a:pPr>
              <a:buFont typeface="Arial" pitchFamily="34" charset="0"/>
              <a:buChar char="•"/>
              <a:defRPr/>
            </a:pPr>
            <a:r>
              <a:rPr lang="en-US" sz="1100" dirty="0">
                <a:latin typeface="Constantia" pitchFamily="18" charset="0"/>
              </a:rPr>
              <a:t>Pell is need based and all those with an EFC low enough are eligible so long as he or she has not received a first bachelor’s degree yet or are enrolled in a post baccalaureate program that leads to a teacher’s certification or licensure</a:t>
            </a:r>
          </a:p>
          <a:p>
            <a:pPr>
              <a:buFont typeface="Arial" pitchFamily="34" charset="0"/>
              <a:buChar char="•"/>
              <a:defRPr/>
            </a:pPr>
            <a:r>
              <a:rPr lang="en-US" sz="1100" dirty="0">
                <a:latin typeface="Constantia" pitchFamily="18" charset="0"/>
              </a:rPr>
              <a:t> Currently, the maximum amount is $6,895.  The</a:t>
            </a:r>
            <a:r>
              <a:rPr lang="en-US" sz="1100" baseline="0" dirty="0">
                <a:latin typeface="Constantia" pitchFamily="18" charset="0"/>
              </a:rPr>
              <a:t> amount of the award will depend on financial need, cost of attendance, and full time or part time status </a:t>
            </a:r>
            <a:endParaRPr lang="en-US" sz="1100" dirty="0">
              <a:latin typeface="Constantia" pitchFamily="18" charset="0"/>
            </a:endParaRPr>
          </a:p>
          <a:p>
            <a:pPr>
              <a:buFont typeface="Arial" pitchFamily="34" charset="0"/>
              <a:buChar char="•"/>
              <a:defRPr/>
            </a:pPr>
            <a:r>
              <a:rPr lang="en-US" sz="1100" dirty="0">
                <a:latin typeface="Constantia" pitchFamily="18" charset="0"/>
              </a:rPr>
              <a:t> The limit on Pell is 12 semesters of full-time work </a:t>
            </a:r>
            <a:r>
              <a:rPr lang="en-US" sz="1100" baseline="0" dirty="0">
                <a:latin typeface="Constantia" pitchFamily="18" charset="0"/>
              </a:rPr>
              <a:t>(roughly 6 years)</a:t>
            </a:r>
            <a:endParaRPr lang="en-US" sz="1100" dirty="0">
              <a:latin typeface="Constantia" pitchFamily="18" charset="0"/>
            </a:endParaRPr>
          </a:p>
          <a:p>
            <a:pPr>
              <a:buFont typeface="Arial" pitchFamily="34" charset="0"/>
              <a:buChar char="•"/>
              <a:defRPr/>
            </a:pPr>
            <a:r>
              <a:rPr lang="en-US" sz="1100" dirty="0">
                <a:latin typeface="Constantia" pitchFamily="18" charset="0"/>
              </a:rPr>
              <a:t> SEOG can range from $100 to $4000 – funding is provided by the US Department of Education to institutions to manage.  Goes to most needy first and are very limited. </a:t>
            </a:r>
          </a:p>
          <a:p>
            <a:pPr>
              <a:defRPr/>
            </a:pPr>
            <a:endParaRPr lang="en-US" dirty="0"/>
          </a:p>
          <a:p>
            <a:pPr fontAlgn="base"/>
            <a:r>
              <a:rPr lang="en-US" b="1" dirty="0">
                <a:latin typeface="Constantia" panose="02030602050306030303" pitchFamily="18" charset="0"/>
              </a:rPr>
              <a:t>The TEACH Grant </a:t>
            </a:r>
            <a:r>
              <a:rPr kumimoji="1" lang="en-US" sz="1200" b="0" i="0" kern="1200" dirty="0">
                <a:solidFill>
                  <a:schemeClr val="tx1"/>
                </a:solidFill>
                <a:latin typeface="Constantia" panose="02030602050306030303" pitchFamily="18" charset="0"/>
              </a:rPr>
              <a:t>As a condition for receiving a TEACH Grant, you must sign a TEACH Grant Agreement to Serve in which you agree to (among other requirements) teach</a:t>
            </a:r>
          </a:p>
          <a:p>
            <a:pPr fontAlgn="base">
              <a:buFont typeface="Arial" pitchFamily="34" charset="0"/>
              <a:buChar char="•"/>
            </a:pPr>
            <a:r>
              <a:rPr kumimoji="1" lang="en-US" sz="1200" b="0" i="0" kern="1200" dirty="0">
                <a:solidFill>
                  <a:schemeClr val="tx1"/>
                </a:solidFill>
                <a:latin typeface="Constantia" panose="02030602050306030303" pitchFamily="18" charset="0"/>
              </a:rPr>
              <a:t>in a high-need field </a:t>
            </a:r>
          </a:p>
          <a:p>
            <a:pPr fontAlgn="base">
              <a:buFont typeface="Arial" pitchFamily="34" charset="0"/>
              <a:buChar char="•"/>
            </a:pPr>
            <a:r>
              <a:rPr kumimoji="1" lang="en-US" sz="1200" b="0" i="0" kern="1200" dirty="0">
                <a:solidFill>
                  <a:schemeClr val="tx1"/>
                </a:solidFill>
                <a:latin typeface="Constantia" panose="02030602050306030303" pitchFamily="18" charset="0"/>
              </a:rPr>
              <a:t>at an elementary school, secondary school, or </a:t>
            </a:r>
            <a:r>
              <a:rPr kumimoji="1" lang="en-US" sz="1200" b="1" i="1" kern="1200" dirty="0">
                <a:solidFill>
                  <a:schemeClr val="tx1"/>
                </a:solidFill>
                <a:latin typeface="Constantia" panose="02030602050306030303" pitchFamily="18" charset="0"/>
              </a:rPr>
              <a:t>educational service agency</a:t>
            </a:r>
            <a:r>
              <a:rPr kumimoji="1" lang="en-US" sz="1200" b="0" i="0" kern="1200" dirty="0">
                <a:solidFill>
                  <a:schemeClr val="tx1"/>
                </a:solidFill>
                <a:latin typeface="Constantia" panose="02030602050306030303" pitchFamily="18" charset="0"/>
              </a:rPr>
              <a:t> that serves students from low-income families </a:t>
            </a:r>
          </a:p>
          <a:p>
            <a:pPr fontAlgn="base">
              <a:buFont typeface="Arial" pitchFamily="34" charset="0"/>
              <a:buChar char="•"/>
            </a:pPr>
            <a:r>
              <a:rPr kumimoji="1" lang="en-US" sz="1200" b="0" i="0" kern="1200" dirty="0">
                <a:solidFill>
                  <a:schemeClr val="tx1"/>
                </a:solidFill>
                <a:latin typeface="Constantia" panose="02030602050306030303" pitchFamily="18" charset="0"/>
              </a:rPr>
              <a:t>for at least four complete academic years within eight years after completing (or ceasing enrollment in) the course of study for which you received the grant.</a:t>
            </a:r>
          </a:p>
          <a:p>
            <a:pPr fontAlgn="base">
              <a:buFont typeface="Arial" pitchFamily="34" charset="0"/>
              <a:buChar char="•"/>
            </a:pPr>
            <a:endParaRPr kumimoji="1" lang="en-US" sz="1200" b="0" i="0" kern="1200" dirty="0">
              <a:solidFill>
                <a:schemeClr val="tx1"/>
              </a:solidFill>
              <a:latin typeface="Arial" charset="0"/>
              <a:ea typeface="+mn-ea"/>
              <a:cs typeface="+mn-cs"/>
            </a:endParaRPr>
          </a:p>
          <a:p>
            <a:pPr>
              <a:defRPr/>
            </a:pPr>
            <a:endParaRPr lang="en-US" dirty="0"/>
          </a:p>
          <a:p>
            <a:r>
              <a:rPr lang="en-US" b="1" dirty="0">
                <a:latin typeface="Constantia" panose="02030602050306030303" pitchFamily="18" charset="0"/>
              </a:rPr>
              <a:t>Iraq and Afghanistan Service Grants</a:t>
            </a:r>
          </a:p>
          <a:p>
            <a:pPr fontAlgn="base"/>
            <a:r>
              <a:rPr lang="en-US" dirty="0">
                <a:latin typeface="Constantia" panose="02030602050306030303" pitchFamily="18" charset="0"/>
              </a:rPr>
              <a:t>The Iraq and Afghanistan Service Grant is provided to certain students whose parent or guardian was a member of the U.S. armed forces and died as a result of military service performed in Iraq or Afghanistan after the events of 9/11. May not be eligible for a federal</a:t>
            </a:r>
            <a:r>
              <a:rPr lang="en-US" baseline="0" dirty="0">
                <a:latin typeface="Constantia" panose="02030602050306030303" pitchFamily="18" charset="0"/>
              </a:rPr>
              <a:t> PELL Grant but must meet remaining eligibility requirements.  </a:t>
            </a:r>
          </a:p>
          <a:p>
            <a:pPr fontAlgn="base"/>
            <a:endParaRPr lang="en-US" baseline="0" dirty="0">
              <a:latin typeface="Constantia" panose="02030602050306030303" pitchFamily="18" charset="0"/>
            </a:endParaRPr>
          </a:p>
          <a:p>
            <a:pPr fontAlgn="base"/>
            <a:r>
              <a:rPr lang="en-US" dirty="0">
                <a:latin typeface="Constantia" panose="02030602050306030303" pitchFamily="18" charset="0"/>
              </a:rPr>
              <a:t>https://studentaid.ed.gov/sa/about/announcements/sequestration#iraq-afghanistan</a:t>
            </a:r>
          </a:p>
        </p:txBody>
      </p:sp>
      <p:sp>
        <p:nvSpPr>
          <p:cNvPr id="44036" name="Date Placeholder 3"/>
          <p:cNvSpPr>
            <a:spLocks noGrp="1"/>
          </p:cNvSpPr>
          <p:nvPr>
            <p:ph type="dt" sz="quarter" idx="1"/>
          </p:nvPr>
        </p:nvSpPr>
        <p:spPr>
          <a:noFill/>
        </p:spPr>
        <p:txBody>
          <a:bodyPr/>
          <a:lstStyle/>
          <a:p>
            <a:pPr defTabSz="919590"/>
            <a:fld id="{7A78E91A-7820-4119-A056-7F1A3F8842CE}" type="datetime1">
              <a:rPr lang="en-US" smtClean="0">
                <a:latin typeface="Times New Roman" pitchFamily="18" charset="0"/>
              </a:rPr>
              <a:pPr defTabSz="919590"/>
              <a:t>9/26/2023</a:t>
            </a:fld>
            <a:endParaRPr lang="en-US" dirty="0">
              <a:latin typeface="Times New Roman" pitchFamily="18" charset="0"/>
            </a:endParaRPr>
          </a:p>
        </p:txBody>
      </p:sp>
      <p:sp>
        <p:nvSpPr>
          <p:cNvPr id="44037" name="Slide Number Placeholder 4"/>
          <p:cNvSpPr>
            <a:spLocks noGrp="1"/>
          </p:cNvSpPr>
          <p:nvPr>
            <p:ph type="sldNum" sz="quarter" idx="5"/>
          </p:nvPr>
        </p:nvSpPr>
        <p:spPr>
          <a:noFill/>
        </p:spPr>
        <p:txBody>
          <a:bodyPr/>
          <a:lstStyle/>
          <a:p>
            <a:pPr defTabSz="919590"/>
            <a:fld id="{FCEFB530-D11D-41EE-BD39-CE628287913C}" type="slidenum">
              <a:rPr lang="en-US" smtClean="0">
                <a:latin typeface="Times New Roman" pitchFamily="18" charset="0"/>
              </a:rPr>
              <a:pPr defTabSz="919590"/>
              <a:t>10</a:t>
            </a:fld>
            <a:endParaRPr lang="en-US" dirty="0">
              <a:latin typeface="Times New Roman" pitchFamily="18" charset="0"/>
            </a:endParaRPr>
          </a:p>
        </p:txBody>
      </p:sp>
    </p:spTree>
    <p:extLst>
      <p:ext uri="{BB962C8B-B14F-4D97-AF65-F5344CB8AC3E}">
        <p14:creationId xmlns:p14="http://schemas.microsoft.com/office/powerpoint/2010/main" val="923439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a:p>
        </p:txBody>
      </p:sp>
      <p:sp>
        <p:nvSpPr>
          <p:cNvPr id="44036" name="Date Placeholder 3"/>
          <p:cNvSpPr>
            <a:spLocks noGrp="1"/>
          </p:cNvSpPr>
          <p:nvPr>
            <p:ph type="dt" sz="quarter" idx="1"/>
          </p:nvPr>
        </p:nvSpPr>
        <p:spPr>
          <a:noFill/>
        </p:spPr>
        <p:txBody>
          <a:bodyPr/>
          <a:lstStyle/>
          <a:p>
            <a:pPr defTabSz="919590"/>
            <a:fld id="{7A78E91A-7820-4119-A056-7F1A3F8842CE}" type="datetime1">
              <a:rPr lang="en-US" smtClean="0">
                <a:latin typeface="Times New Roman" pitchFamily="18" charset="0"/>
              </a:rPr>
              <a:pPr defTabSz="919590"/>
              <a:t>9/26/2023</a:t>
            </a:fld>
            <a:endParaRPr lang="en-US" dirty="0">
              <a:latin typeface="Times New Roman" pitchFamily="18" charset="0"/>
            </a:endParaRPr>
          </a:p>
        </p:txBody>
      </p:sp>
      <p:sp>
        <p:nvSpPr>
          <p:cNvPr id="44037" name="Slide Number Placeholder 4"/>
          <p:cNvSpPr>
            <a:spLocks noGrp="1"/>
          </p:cNvSpPr>
          <p:nvPr>
            <p:ph type="sldNum" sz="quarter" idx="5"/>
          </p:nvPr>
        </p:nvSpPr>
        <p:spPr>
          <a:noFill/>
        </p:spPr>
        <p:txBody>
          <a:bodyPr/>
          <a:lstStyle/>
          <a:p>
            <a:pPr defTabSz="919590"/>
            <a:fld id="{FCEFB530-D11D-41EE-BD39-CE628287913C}" type="slidenum">
              <a:rPr lang="en-US" smtClean="0">
                <a:latin typeface="Times New Roman" pitchFamily="18" charset="0"/>
              </a:rPr>
              <a:pPr defTabSz="919590"/>
              <a:t>11</a:t>
            </a:fld>
            <a:endParaRPr lang="en-US" dirty="0">
              <a:latin typeface="Times New Roman" pitchFamily="18" charset="0"/>
            </a:endParaRPr>
          </a:p>
        </p:txBody>
      </p:sp>
    </p:spTree>
    <p:extLst>
      <p:ext uri="{BB962C8B-B14F-4D97-AF65-F5344CB8AC3E}">
        <p14:creationId xmlns:p14="http://schemas.microsoft.com/office/powerpoint/2010/main" val="1095389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917465" y="4417557"/>
            <a:ext cx="5043711" cy="4524609"/>
          </a:xfrm>
        </p:spPr>
        <p:txBody>
          <a:bodyPr>
            <a:normAutofit/>
          </a:bodyPr>
          <a:lstStyle/>
          <a:p>
            <a:pPr marL="1200150" lvl="2" indent="-285750" algn="l">
              <a:lnSpc>
                <a:spcPct val="120000"/>
              </a:lnSpc>
              <a:spcBef>
                <a:spcPts val="0"/>
              </a:spcBef>
              <a:buFont typeface="Arial" panose="020B0604020202020204" pitchFamily="34" charset="0"/>
              <a:buChar char="•"/>
              <a:defRPr/>
            </a:pPr>
            <a:r>
              <a:rPr lang="en-US" sz="1700" dirty="0">
                <a:latin typeface="Arial"/>
              </a:rPr>
              <a:t>Complete an NJ – GIVS</a:t>
            </a:r>
            <a:r>
              <a:rPr lang="en-US" sz="1700" baseline="0" dirty="0">
                <a:latin typeface="Arial"/>
              </a:rPr>
              <a:t> application at njgrants.org</a:t>
            </a:r>
          </a:p>
          <a:p>
            <a:pPr marL="1200150" lvl="2" indent="-285750" algn="l">
              <a:lnSpc>
                <a:spcPct val="120000"/>
              </a:lnSpc>
              <a:spcBef>
                <a:spcPts val="0"/>
              </a:spcBef>
              <a:buFont typeface="Arial" panose="020B0604020202020204" pitchFamily="34" charset="0"/>
              <a:buChar char="•"/>
              <a:defRPr/>
            </a:pPr>
            <a:r>
              <a:rPr lang="en-US" sz="1700" baseline="0" dirty="0">
                <a:latin typeface="Arial"/>
              </a:rPr>
              <a:t>Eligible certificate or degree program</a:t>
            </a:r>
            <a:endParaRPr lang="en-US" sz="1700" dirty="0">
              <a:latin typeface="Arial"/>
            </a:endParaRPr>
          </a:p>
        </p:txBody>
      </p:sp>
      <p:sp>
        <p:nvSpPr>
          <p:cNvPr id="46084" name="Date Placeholder 3"/>
          <p:cNvSpPr>
            <a:spLocks noGrp="1"/>
          </p:cNvSpPr>
          <p:nvPr>
            <p:ph type="dt" sz="quarter" idx="1"/>
          </p:nvPr>
        </p:nvSpPr>
        <p:spPr>
          <a:noFill/>
        </p:spPr>
        <p:txBody>
          <a:bodyPr/>
          <a:lstStyle/>
          <a:p>
            <a:pPr defTabSz="919590"/>
            <a:fld id="{B9CB08ED-F417-4573-ACB8-F73AF13C5560}" type="datetime1">
              <a:rPr lang="en-US" smtClean="0">
                <a:latin typeface="Times New Roman" pitchFamily="18" charset="0"/>
              </a:rPr>
              <a:pPr defTabSz="919590"/>
              <a:t>9/26/2023</a:t>
            </a:fld>
            <a:endParaRPr lang="en-US" dirty="0">
              <a:latin typeface="Times New Roman" pitchFamily="18" charset="0"/>
            </a:endParaRPr>
          </a:p>
        </p:txBody>
      </p:sp>
      <p:sp>
        <p:nvSpPr>
          <p:cNvPr id="46085" name="Slide Number Placeholder 4"/>
          <p:cNvSpPr>
            <a:spLocks noGrp="1"/>
          </p:cNvSpPr>
          <p:nvPr>
            <p:ph type="sldNum" sz="quarter" idx="5"/>
          </p:nvPr>
        </p:nvSpPr>
        <p:spPr>
          <a:noFill/>
        </p:spPr>
        <p:txBody>
          <a:bodyPr/>
          <a:lstStyle/>
          <a:p>
            <a:pPr defTabSz="919590"/>
            <a:fld id="{1433C4F3-6779-411B-98F6-6A85997F7705}" type="slidenum">
              <a:rPr lang="en-US" smtClean="0">
                <a:latin typeface="Times New Roman" pitchFamily="18" charset="0"/>
              </a:rPr>
              <a:pPr defTabSz="919590"/>
              <a:t>12</a:t>
            </a:fld>
            <a:endParaRPr lang="en-US" dirty="0">
              <a:latin typeface="Times New Roman" pitchFamily="18" charset="0"/>
            </a:endParaRPr>
          </a:p>
        </p:txBody>
      </p:sp>
    </p:spTree>
    <p:extLst>
      <p:ext uri="{BB962C8B-B14F-4D97-AF65-F5344CB8AC3E}">
        <p14:creationId xmlns:p14="http://schemas.microsoft.com/office/powerpoint/2010/main" val="611658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917465" y="4417557"/>
            <a:ext cx="5043711" cy="4524609"/>
          </a:xfrm>
        </p:spPr>
        <p:txBody>
          <a:bodyPr>
            <a:normAutofit/>
          </a:bodyPr>
          <a:lstStyle/>
          <a:p>
            <a:pPr marL="1200150" lvl="2" indent="-285750" algn="l">
              <a:lnSpc>
                <a:spcPct val="120000"/>
              </a:lnSpc>
              <a:spcBef>
                <a:spcPts val="0"/>
              </a:spcBef>
              <a:buFont typeface="Arial" panose="020B0604020202020204" pitchFamily="34" charset="0"/>
              <a:buChar char="•"/>
              <a:defRPr/>
            </a:pPr>
            <a:r>
              <a:rPr lang="en-US" sz="1700" dirty="0">
                <a:latin typeface="Arial"/>
              </a:rPr>
              <a:t>Complete an NJ – GIVS</a:t>
            </a:r>
            <a:r>
              <a:rPr lang="en-US" sz="1700" baseline="0" dirty="0">
                <a:latin typeface="Arial"/>
              </a:rPr>
              <a:t> application at njgrants.org</a:t>
            </a:r>
          </a:p>
          <a:p>
            <a:pPr marL="1200150" lvl="2" indent="-285750" algn="l">
              <a:lnSpc>
                <a:spcPct val="120000"/>
              </a:lnSpc>
              <a:spcBef>
                <a:spcPts val="0"/>
              </a:spcBef>
              <a:buFont typeface="Arial" panose="020B0604020202020204" pitchFamily="34" charset="0"/>
              <a:buChar char="•"/>
              <a:defRPr/>
            </a:pPr>
            <a:r>
              <a:rPr lang="en-US" sz="1700" baseline="0" dirty="0">
                <a:latin typeface="Arial"/>
              </a:rPr>
              <a:t>Eligible certificate or degree program</a:t>
            </a:r>
            <a:endParaRPr lang="en-US" sz="1700" dirty="0">
              <a:latin typeface="Arial"/>
            </a:endParaRPr>
          </a:p>
        </p:txBody>
      </p:sp>
      <p:sp>
        <p:nvSpPr>
          <p:cNvPr id="46084" name="Date Placeholder 3"/>
          <p:cNvSpPr>
            <a:spLocks noGrp="1"/>
          </p:cNvSpPr>
          <p:nvPr>
            <p:ph type="dt" sz="quarter" idx="1"/>
          </p:nvPr>
        </p:nvSpPr>
        <p:spPr>
          <a:noFill/>
        </p:spPr>
        <p:txBody>
          <a:bodyPr/>
          <a:lstStyle/>
          <a:p>
            <a:pPr defTabSz="919590"/>
            <a:fld id="{B9CB08ED-F417-4573-ACB8-F73AF13C5560}" type="datetime1">
              <a:rPr lang="en-US" smtClean="0">
                <a:latin typeface="Times New Roman" pitchFamily="18" charset="0"/>
              </a:rPr>
              <a:pPr defTabSz="919590"/>
              <a:t>9/26/2023</a:t>
            </a:fld>
            <a:endParaRPr lang="en-US" dirty="0">
              <a:latin typeface="Times New Roman" pitchFamily="18" charset="0"/>
            </a:endParaRPr>
          </a:p>
        </p:txBody>
      </p:sp>
      <p:sp>
        <p:nvSpPr>
          <p:cNvPr id="46085" name="Slide Number Placeholder 4"/>
          <p:cNvSpPr>
            <a:spLocks noGrp="1"/>
          </p:cNvSpPr>
          <p:nvPr>
            <p:ph type="sldNum" sz="quarter" idx="5"/>
          </p:nvPr>
        </p:nvSpPr>
        <p:spPr>
          <a:noFill/>
        </p:spPr>
        <p:txBody>
          <a:bodyPr/>
          <a:lstStyle/>
          <a:p>
            <a:pPr defTabSz="919590"/>
            <a:fld id="{1433C4F3-6779-411B-98F6-6A85997F7705}" type="slidenum">
              <a:rPr lang="en-US" smtClean="0">
                <a:latin typeface="Times New Roman" pitchFamily="18" charset="0"/>
              </a:rPr>
              <a:pPr defTabSz="919590"/>
              <a:t>13</a:t>
            </a:fld>
            <a:endParaRPr lang="en-US" dirty="0">
              <a:latin typeface="Times New Roman" pitchFamily="18" charset="0"/>
            </a:endParaRPr>
          </a:p>
        </p:txBody>
      </p:sp>
    </p:spTree>
    <p:extLst>
      <p:ext uri="{BB962C8B-B14F-4D97-AF65-F5344CB8AC3E}">
        <p14:creationId xmlns:p14="http://schemas.microsoft.com/office/powerpoint/2010/main" val="957837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917465" y="4417557"/>
            <a:ext cx="5043711" cy="4524609"/>
          </a:xfrm>
        </p:spPr>
        <p:txBody>
          <a:bodyPr>
            <a:normAutofit/>
          </a:bodyPr>
          <a:lstStyle/>
          <a:p>
            <a:pPr marL="914400" lvl="2" indent="0" algn="l">
              <a:lnSpc>
                <a:spcPct val="120000"/>
              </a:lnSpc>
              <a:spcBef>
                <a:spcPts val="0"/>
              </a:spcBef>
              <a:buFont typeface="Arial" panose="020B0604020202020204" pitchFamily="34" charset="0"/>
              <a:buNone/>
              <a:defRPr/>
            </a:pPr>
            <a:r>
              <a:rPr lang="en-US" sz="1700" dirty="0">
                <a:latin typeface="Arial"/>
              </a:rPr>
              <a:t>Rowan at Burlington CC</a:t>
            </a:r>
          </a:p>
          <a:p>
            <a:pPr marL="914400" lvl="2" indent="0" algn="l">
              <a:lnSpc>
                <a:spcPct val="120000"/>
              </a:lnSpc>
              <a:spcBef>
                <a:spcPts val="0"/>
              </a:spcBef>
              <a:buFont typeface="Arial" panose="020B0604020202020204" pitchFamily="34" charset="0"/>
              <a:buNone/>
              <a:defRPr/>
            </a:pPr>
            <a:r>
              <a:rPr lang="en-US" sz="1700" dirty="0">
                <a:latin typeface="Arial"/>
              </a:rPr>
              <a:t>Thomas Edison with all CC’s</a:t>
            </a:r>
          </a:p>
        </p:txBody>
      </p:sp>
      <p:sp>
        <p:nvSpPr>
          <p:cNvPr id="46084" name="Date Placeholder 3"/>
          <p:cNvSpPr>
            <a:spLocks noGrp="1"/>
          </p:cNvSpPr>
          <p:nvPr>
            <p:ph type="dt" sz="quarter" idx="1"/>
          </p:nvPr>
        </p:nvSpPr>
        <p:spPr>
          <a:noFill/>
        </p:spPr>
        <p:txBody>
          <a:bodyPr/>
          <a:lstStyle/>
          <a:p>
            <a:pPr defTabSz="919590"/>
            <a:fld id="{B9CB08ED-F417-4573-ACB8-F73AF13C5560}" type="datetime1">
              <a:rPr lang="en-US" smtClean="0">
                <a:latin typeface="Times New Roman" pitchFamily="18" charset="0"/>
              </a:rPr>
              <a:pPr defTabSz="919590"/>
              <a:t>9/26/2023</a:t>
            </a:fld>
            <a:endParaRPr lang="en-US" dirty="0">
              <a:latin typeface="Times New Roman" pitchFamily="18" charset="0"/>
            </a:endParaRPr>
          </a:p>
        </p:txBody>
      </p:sp>
      <p:sp>
        <p:nvSpPr>
          <p:cNvPr id="46085" name="Slide Number Placeholder 4"/>
          <p:cNvSpPr>
            <a:spLocks noGrp="1"/>
          </p:cNvSpPr>
          <p:nvPr>
            <p:ph type="sldNum" sz="quarter" idx="5"/>
          </p:nvPr>
        </p:nvSpPr>
        <p:spPr>
          <a:noFill/>
        </p:spPr>
        <p:txBody>
          <a:bodyPr/>
          <a:lstStyle/>
          <a:p>
            <a:pPr defTabSz="919590"/>
            <a:fld id="{1433C4F3-6779-411B-98F6-6A85997F7705}" type="slidenum">
              <a:rPr lang="en-US" smtClean="0">
                <a:latin typeface="Times New Roman" pitchFamily="18" charset="0"/>
              </a:rPr>
              <a:pPr defTabSz="919590"/>
              <a:t>14</a:t>
            </a:fld>
            <a:endParaRPr lang="en-US" dirty="0">
              <a:latin typeface="Times New Roman" pitchFamily="18" charset="0"/>
            </a:endParaRPr>
          </a:p>
        </p:txBody>
      </p:sp>
    </p:spTree>
    <p:extLst>
      <p:ext uri="{BB962C8B-B14F-4D97-AF65-F5344CB8AC3E}">
        <p14:creationId xmlns:p14="http://schemas.microsoft.com/office/powerpoint/2010/main" val="849985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dirty="0"/>
          </a:p>
        </p:txBody>
      </p:sp>
      <p:sp>
        <p:nvSpPr>
          <p:cNvPr id="49156" name="Date Placeholder 3"/>
          <p:cNvSpPr>
            <a:spLocks noGrp="1"/>
          </p:cNvSpPr>
          <p:nvPr>
            <p:ph type="dt" sz="quarter" idx="1"/>
          </p:nvPr>
        </p:nvSpPr>
        <p:spPr>
          <a:noFill/>
        </p:spPr>
        <p:txBody>
          <a:bodyPr/>
          <a:lstStyle/>
          <a:p>
            <a:pPr defTabSz="919590"/>
            <a:fld id="{88658AE7-72D7-4016-BFCD-A180E9EDE91A}" type="datetime1">
              <a:rPr lang="en-US" smtClean="0">
                <a:latin typeface="Times New Roman" pitchFamily="18" charset="0"/>
              </a:rPr>
              <a:pPr defTabSz="919590"/>
              <a:t>9/26/2023</a:t>
            </a:fld>
            <a:endParaRPr lang="en-US" dirty="0">
              <a:latin typeface="Times New Roman" pitchFamily="18" charset="0"/>
            </a:endParaRPr>
          </a:p>
        </p:txBody>
      </p:sp>
      <p:sp>
        <p:nvSpPr>
          <p:cNvPr id="49157" name="Slide Number Placeholder 4"/>
          <p:cNvSpPr>
            <a:spLocks noGrp="1"/>
          </p:cNvSpPr>
          <p:nvPr>
            <p:ph type="sldNum" sz="quarter" idx="5"/>
          </p:nvPr>
        </p:nvSpPr>
        <p:spPr>
          <a:noFill/>
        </p:spPr>
        <p:txBody>
          <a:bodyPr/>
          <a:lstStyle/>
          <a:p>
            <a:pPr defTabSz="919590"/>
            <a:fld id="{F9DCD17E-7DF8-41DD-BF7C-8CE99163352A}" type="slidenum">
              <a:rPr lang="en-US" smtClean="0">
                <a:latin typeface="Times New Roman" pitchFamily="18" charset="0"/>
              </a:rPr>
              <a:pPr defTabSz="919590"/>
              <a:t>15</a:t>
            </a:fld>
            <a:endParaRPr lang="en-US" dirty="0">
              <a:latin typeface="Times New Roman" pitchFamily="18" charset="0"/>
            </a:endParaRPr>
          </a:p>
        </p:txBody>
      </p:sp>
    </p:spTree>
    <p:extLst>
      <p:ext uri="{BB962C8B-B14F-4D97-AF65-F5344CB8AC3E}">
        <p14:creationId xmlns:p14="http://schemas.microsoft.com/office/powerpoint/2010/main" val="2289946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dirty="0"/>
          </a:p>
        </p:txBody>
      </p:sp>
      <p:sp>
        <p:nvSpPr>
          <p:cNvPr id="49156" name="Date Placeholder 3"/>
          <p:cNvSpPr>
            <a:spLocks noGrp="1"/>
          </p:cNvSpPr>
          <p:nvPr>
            <p:ph type="dt" sz="quarter" idx="1"/>
          </p:nvPr>
        </p:nvSpPr>
        <p:spPr>
          <a:noFill/>
        </p:spPr>
        <p:txBody>
          <a:bodyPr/>
          <a:lstStyle/>
          <a:p>
            <a:pPr defTabSz="919590"/>
            <a:fld id="{88658AE7-72D7-4016-BFCD-A180E9EDE91A}" type="datetime1">
              <a:rPr lang="en-US" smtClean="0">
                <a:latin typeface="Times New Roman" pitchFamily="18" charset="0"/>
              </a:rPr>
              <a:pPr defTabSz="919590"/>
              <a:t>9/26/2023</a:t>
            </a:fld>
            <a:endParaRPr lang="en-US" dirty="0">
              <a:latin typeface="Times New Roman" pitchFamily="18" charset="0"/>
            </a:endParaRPr>
          </a:p>
        </p:txBody>
      </p:sp>
      <p:sp>
        <p:nvSpPr>
          <p:cNvPr id="49157" name="Slide Number Placeholder 4"/>
          <p:cNvSpPr>
            <a:spLocks noGrp="1"/>
          </p:cNvSpPr>
          <p:nvPr>
            <p:ph type="sldNum" sz="quarter" idx="5"/>
          </p:nvPr>
        </p:nvSpPr>
        <p:spPr>
          <a:noFill/>
        </p:spPr>
        <p:txBody>
          <a:bodyPr/>
          <a:lstStyle/>
          <a:p>
            <a:pPr defTabSz="919590"/>
            <a:fld id="{F9DCD17E-7DF8-41DD-BF7C-8CE99163352A}" type="slidenum">
              <a:rPr lang="en-US" smtClean="0">
                <a:latin typeface="Times New Roman" pitchFamily="18" charset="0"/>
              </a:rPr>
              <a:pPr defTabSz="919590"/>
              <a:t>16</a:t>
            </a:fld>
            <a:endParaRPr lang="en-US" dirty="0">
              <a:latin typeface="Times New Roman" pitchFamily="18" charset="0"/>
            </a:endParaRPr>
          </a:p>
        </p:txBody>
      </p:sp>
    </p:spTree>
    <p:extLst>
      <p:ext uri="{BB962C8B-B14F-4D97-AF65-F5344CB8AC3E}">
        <p14:creationId xmlns:p14="http://schemas.microsoft.com/office/powerpoint/2010/main" val="2465634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dirty="0"/>
          </a:p>
        </p:txBody>
      </p:sp>
      <p:sp>
        <p:nvSpPr>
          <p:cNvPr id="49156" name="Date Placeholder 3"/>
          <p:cNvSpPr>
            <a:spLocks noGrp="1"/>
          </p:cNvSpPr>
          <p:nvPr>
            <p:ph type="dt" sz="quarter" idx="1"/>
          </p:nvPr>
        </p:nvSpPr>
        <p:spPr>
          <a:noFill/>
        </p:spPr>
        <p:txBody>
          <a:bodyPr/>
          <a:lstStyle/>
          <a:p>
            <a:pPr defTabSz="919590"/>
            <a:fld id="{88658AE7-72D7-4016-BFCD-A180E9EDE91A}" type="datetime1">
              <a:rPr lang="en-US" smtClean="0">
                <a:latin typeface="Times New Roman" pitchFamily="18" charset="0"/>
              </a:rPr>
              <a:pPr defTabSz="919590"/>
              <a:t>9/26/2023</a:t>
            </a:fld>
            <a:endParaRPr lang="en-US" dirty="0">
              <a:latin typeface="Times New Roman" pitchFamily="18" charset="0"/>
            </a:endParaRPr>
          </a:p>
        </p:txBody>
      </p:sp>
      <p:sp>
        <p:nvSpPr>
          <p:cNvPr id="49157" name="Slide Number Placeholder 4"/>
          <p:cNvSpPr>
            <a:spLocks noGrp="1"/>
          </p:cNvSpPr>
          <p:nvPr>
            <p:ph type="sldNum" sz="quarter" idx="5"/>
          </p:nvPr>
        </p:nvSpPr>
        <p:spPr>
          <a:noFill/>
        </p:spPr>
        <p:txBody>
          <a:bodyPr/>
          <a:lstStyle/>
          <a:p>
            <a:pPr defTabSz="919590"/>
            <a:fld id="{F9DCD17E-7DF8-41DD-BF7C-8CE99163352A}" type="slidenum">
              <a:rPr lang="en-US" smtClean="0">
                <a:latin typeface="Times New Roman" pitchFamily="18" charset="0"/>
              </a:rPr>
              <a:pPr defTabSz="919590"/>
              <a:t>17</a:t>
            </a:fld>
            <a:endParaRPr lang="en-US" dirty="0">
              <a:latin typeface="Times New Roman" pitchFamily="18" charset="0"/>
            </a:endParaRPr>
          </a:p>
        </p:txBody>
      </p:sp>
    </p:spTree>
    <p:extLst>
      <p:ext uri="{BB962C8B-B14F-4D97-AF65-F5344CB8AC3E}">
        <p14:creationId xmlns:p14="http://schemas.microsoft.com/office/powerpoint/2010/main" val="3746911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dirty="0"/>
          </a:p>
        </p:txBody>
      </p:sp>
      <p:sp>
        <p:nvSpPr>
          <p:cNvPr id="49156" name="Date Placeholder 3"/>
          <p:cNvSpPr>
            <a:spLocks noGrp="1"/>
          </p:cNvSpPr>
          <p:nvPr>
            <p:ph type="dt" sz="quarter" idx="1"/>
          </p:nvPr>
        </p:nvSpPr>
        <p:spPr>
          <a:noFill/>
        </p:spPr>
        <p:txBody>
          <a:bodyPr/>
          <a:lstStyle/>
          <a:p>
            <a:pPr defTabSz="919590"/>
            <a:fld id="{88658AE7-72D7-4016-BFCD-A180E9EDE91A}" type="datetime1">
              <a:rPr lang="en-US" smtClean="0">
                <a:latin typeface="Times New Roman" pitchFamily="18" charset="0"/>
              </a:rPr>
              <a:pPr defTabSz="919590"/>
              <a:t>9/26/2023</a:t>
            </a:fld>
            <a:endParaRPr lang="en-US" dirty="0">
              <a:latin typeface="Times New Roman" pitchFamily="18" charset="0"/>
            </a:endParaRPr>
          </a:p>
        </p:txBody>
      </p:sp>
      <p:sp>
        <p:nvSpPr>
          <p:cNvPr id="49157" name="Slide Number Placeholder 4"/>
          <p:cNvSpPr>
            <a:spLocks noGrp="1"/>
          </p:cNvSpPr>
          <p:nvPr>
            <p:ph type="sldNum" sz="quarter" idx="5"/>
          </p:nvPr>
        </p:nvSpPr>
        <p:spPr>
          <a:noFill/>
        </p:spPr>
        <p:txBody>
          <a:bodyPr/>
          <a:lstStyle/>
          <a:p>
            <a:pPr defTabSz="919590"/>
            <a:fld id="{F9DCD17E-7DF8-41DD-BF7C-8CE99163352A}" type="slidenum">
              <a:rPr lang="en-US" smtClean="0">
                <a:latin typeface="Times New Roman" pitchFamily="18" charset="0"/>
              </a:rPr>
              <a:pPr defTabSz="919590"/>
              <a:t>18</a:t>
            </a:fld>
            <a:endParaRPr lang="en-US" dirty="0">
              <a:latin typeface="Times New Roman" pitchFamily="18" charset="0"/>
            </a:endParaRPr>
          </a:p>
        </p:txBody>
      </p:sp>
    </p:spTree>
    <p:extLst>
      <p:ext uri="{BB962C8B-B14F-4D97-AF65-F5344CB8AC3E}">
        <p14:creationId xmlns:p14="http://schemas.microsoft.com/office/powerpoint/2010/main" val="2547345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0FFFE89D-53FC-4142-B4AD-A54A45AFA66C}" type="datetime1">
              <a:rPr lang="en-US" smtClean="0"/>
              <a:pPr>
                <a:defRPr/>
              </a:pPr>
              <a:t>9/26/2023</a:t>
            </a:fld>
            <a:endParaRPr lang="en-US"/>
          </a:p>
        </p:txBody>
      </p:sp>
      <p:sp>
        <p:nvSpPr>
          <p:cNvPr id="5" name="Slide Number Placeholder 4"/>
          <p:cNvSpPr>
            <a:spLocks noGrp="1"/>
          </p:cNvSpPr>
          <p:nvPr>
            <p:ph type="sldNum" sz="quarter" idx="11"/>
          </p:nvPr>
        </p:nvSpPr>
        <p:spPr/>
        <p:txBody>
          <a:bodyPr/>
          <a:lstStyle/>
          <a:p>
            <a:pPr>
              <a:defRPr/>
            </a:pPr>
            <a:fld id="{0442F191-8649-4B7C-A0DD-5041223C23DE}" type="slidenum">
              <a:rPr lang="en-US" smtClean="0"/>
              <a:pPr>
                <a:defRPr/>
              </a:pPr>
              <a:t>19</a:t>
            </a:fld>
            <a:endParaRPr lang="en-US"/>
          </a:p>
        </p:txBody>
      </p:sp>
    </p:spTree>
    <p:extLst>
      <p:ext uri="{BB962C8B-B14F-4D97-AF65-F5344CB8AC3E}">
        <p14:creationId xmlns:p14="http://schemas.microsoft.com/office/powerpoint/2010/main" val="1283002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r>
              <a:rPr lang="en-US" dirty="0"/>
              <a:t>HESAA Information Detailed:</a:t>
            </a:r>
          </a:p>
          <a:p>
            <a:r>
              <a:rPr lang="en-US" dirty="0"/>
              <a:t>Financial aid session </a:t>
            </a:r>
          </a:p>
          <a:p>
            <a:r>
              <a:rPr lang="en-US" dirty="0"/>
              <a:t>FAFSA Days</a:t>
            </a:r>
          </a:p>
          <a:p>
            <a:r>
              <a:rPr lang="en-US" dirty="0"/>
              <a:t>Booklets:</a:t>
            </a:r>
            <a:r>
              <a:rPr lang="en-US" baseline="0" dirty="0"/>
              <a:t> State and Federal Aid, Financial Aid Dictionary, Student Loan Guide, and Reach Higher the College Planning Booklet.</a:t>
            </a:r>
          </a:p>
          <a:p>
            <a:r>
              <a:rPr lang="en-US" baseline="0" dirty="0"/>
              <a:t>Handouts:  Eight Steps to Apply, Financial Planning Chart, and program brochures are available for free.</a:t>
            </a:r>
          </a:p>
          <a:p>
            <a:endParaRPr lang="en-US" baseline="0" dirty="0"/>
          </a:p>
          <a:p>
            <a:r>
              <a:rPr lang="en-US" baseline="0" dirty="0"/>
              <a:t>REAL $ 101 Financial Literacy on-site Sessions</a:t>
            </a:r>
          </a:p>
          <a:p>
            <a:endParaRPr lang="en-US" baseline="0" dirty="0"/>
          </a:p>
          <a:p>
            <a:endParaRPr lang="en-US" dirty="0"/>
          </a:p>
        </p:txBody>
      </p:sp>
      <p:sp>
        <p:nvSpPr>
          <p:cNvPr id="38916" name="Date Placeholder 3"/>
          <p:cNvSpPr>
            <a:spLocks noGrp="1"/>
          </p:cNvSpPr>
          <p:nvPr>
            <p:ph type="dt" sz="quarter" idx="1"/>
          </p:nvPr>
        </p:nvSpPr>
        <p:spPr>
          <a:noFill/>
        </p:spPr>
        <p:txBody>
          <a:bodyPr/>
          <a:lstStyle/>
          <a:p>
            <a:pPr defTabSz="919590"/>
            <a:fld id="{7EC66B4F-1A14-482B-B452-51A9A5A24E28}" type="datetime1">
              <a:rPr lang="en-US" smtClean="0">
                <a:latin typeface="Times New Roman" pitchFamily="18" charset="0"/>
              </a:rPr>
              <a:pPr defTabSz="919590"/>
              <a:t>9/26/2023</a:t>
            </a:fld>
            <a:endParaRPr lang="en-US" dirty="0">
              <a:latin typeface="Times New Roman" pitchFamily="18" charset="0"/>
            </a:endParaRPr>
          </a:p>
        </p:txBody>
      </p:sp>
      <p:sp>
        <p:nvSpPr>
          <p:cNvPr id="38917" name="Slide Number Placeholder 4"/>
          <p:cNvSpPr>
            <a:spLocks noGrp="1"/>
          </p:cNvSpPr>
          <p:nvPr>
            <p:ph type="sldNum" sz="quarter" idx="5"/>
          </p:nvPr>
        </p:nvSpPr>
        <p:spPr>
          <a:noFill/>
        </p:spPr>
        <p:txBody>
          <a:bodyPr/>
          <a:lstStyle/>
          <a:p>
            <a:pPr defTabSz="919590"/>
            <a:fld id="{D310C235-3ECD-4B2E-8EED-B6A598CF510E}" type="slidenum">
              <a:rPr lang="en-US" smtClean="0">
                <a:latin typeface="Times New Roman" pitchFamily="18" charset="0"/>
              </a:rPr>
              <a:pPr defTabSz="919590"/>
              <a:t>2</a:t>
            </a:fld>
            <a:endParaRPr lang="en-US" dirty="0">
              <a:latin typeface="Times New Roman" pitchFamily="18" charset="0"/>
            </a:endParaRPr>
          </a:p>
        </p:txBody>
      </p:sp>
    </p:spTree>
    <p:extLst>
      <p:ext uri="{BB962C8B-B14F-4D97-AF65-F5344CB8AC3E}">
        <p14:creationId xmlns:p14="http://schemas.microsoft.com/office/powerpoint/2010/main" val="400738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Date Placeholder 3"/>
          <p:cNvSpPr>
            <a:spLocks noGrp="1"/>
          </p:cNvSpPr>
          <p:nvPr>
            <p:ph type="dt" idx="10"/>
          </p:nvPr>
        </p:nvSpPr>
        <p:spPr/>
        <p:txBody>
          <a:bodyPr/>
          <a:lstStyle/>
          <a:p>
            <a:pPr>
              <a:defRPr/>
            </a:pPr>
            <a:fld id="{0FFFE89D-53FC-4142-B4AD-A54A45AFA66C}" type="datetime1">
              <a:rPr lang="en-US" smtClean="0"/>
              <a:pPr>
                <a:defRPr/>
              </a:pPr>
              <a:t>9/26/2023</a:t>
            </a:fld>
            <a:endParaRPr lang="en-US"/>
          </a:p>
        </p:txBody>
      </p:sp>
      <p:sp>
        <p:nvSpPr>
          <p:cNvPr id="5" name="Slide Number Placeholder 4"/>
          <p:cNvSpPr>
            <a:spLocks noGrp="1"/>
          </p:cNvSpPr>
          <p:nvPr>
            <p:ph type="sldNum" sz="quarter" idx="11"/>
          </p:nvPr>
        </p:nvSpPr>
        <p:spPr/>
        <p:txBody>
          <a:bodyPr/>
          <a:lstStyle/>
          <a:p>
            <a:pPr>
              <a:defRPr/>
            </a:pPr>
            <a:fld id="{0442F191-8649-4B7C-A0DD-5041223C23DE}" type="slidenum">
              <a:rPr lang="en-US" smtClean="0"/>
              <a:pPr>
                <a:defRPr/>
              </a:pPr>
              <a:t>20</a:t>
            </a:fld>
            <a:endParaRPr lang="en-US"/>
          </a:p>
        </p:txBody>
      </p:sp>
    </p:spTree>
    <p:extLst>
      <p:ext uri="{BB962C8B-B14F-4D97-AF65-F5344CB8AC3E}">
        <p14:creationId xmlns:p14="http://schemas.microsoft.com/office/powerpoint/2010/main" val="2859322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a:p>
        </p:txBody>
      </p:sp>
      <p:sp>
        <p:nvSpPr>
          <p:cNvPr id="65540" name="Date Placeholder 3"/>
          <p:cNvSpPr>
            <a:spLocks noGrp="1"/>
          </p:cNvSpPr>
          <p:nvPr>
            <p:ph type="dt" sz="quarter" idx="1"/>
          </p:nvPr>
        </p:nvSpPr>
        <p:spPr>
          <a:noFill/>
        </p:spPr>
        <p:txBody>
          <a:bodyPr/>
          <a:lstStyle/>
          <a:p>
            <a:pPr defTabSz="919590"/>
            <a:fld id="{565A1D15-4B1F-46E6-878F-FA70E9007574}" type="datetime1">
              <a:rPr lang="en-US" smtClean="0">
                <a:latin typeface="Times New Roman" pitchFamily="18" charset="0"/>
              </a:rPr>
              <a:pPr defTabSz="919590"/>
              <a:t>9/26/2023</a:t>
            </a:fld>
            <a:endParaRPr lang="en-US" dirty="0">
              <a:latin typeface="Times New Roman" pitchFamily="18" charset="0"/>
            </a:endParaRPr>
          </a:p>
        </p:txBody>
      </p:sp>
      <p:sp>
        <p:nvSpPr>
          <p:cNvPr id="65541" name="Slide Number Placeholder 4"/>
          <p:cNvSpPr>
            <a:spLocks noGrp="1"/>
          </p:cNvSpPr>
          <p:nvPr>
            <p:ph type="sldNum" sz="quarter" idx="5"/>
          </p:nvPr>
        </p:nvSpPr>
        <p:spPr>
          <a:noFill/>
        </p:spPr>
        <p:txBody>
          <a:bodyPr/>
          <a:lstStyle/>
          <a:p>
            <a:pPr defTabSz="919590"/>
            <a:fld id="{38BDB60F-366E-4BE7-9865-D7D07AF07EDB}" type="slidenum">
              <a:rPr lang="en-US" smtClean="0">
                <a:latin typeface="Times New Roman" pitchFamily="18" charset="0"/>
              </a:rPr>
              <a:pPr defTabSz="919590"/>
              <a:t>21</a:t>
            </a:fld>
            <a:endParaRPr lang="en-US" dirty="0">
              <a:latin typeface="Times New Roman" pitchFamily="18" charset="0"/>
            </a:endParaRPr>
          </a:p>
        </p:txBody>
      </p:sp>
    </p:spTree>
    <p:extLst>
      <p:ext uri="{BB962C8B-B14F-4D97-AF65-F5344CB8AC3E}">
        <p14:creationId xmlns:p14="http://schemas.microsoft.com/office/powerpoint/2010/main" val="32608085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r>
              <a:rPr lang="en-US" dirty="0"/>
              <a:t>The FSA</a:t>
            </a:r>
            <a:r>
              <a:rPr lang="en-US" baseline="0" dirty="0"/>
              <a:t> id is a higher security login which will connect the student and parent to the FAFSA.  The FSA id will also connect the student to the federal student aid website, and the National student loan data base.</a:t>
            </a:r>
            <a:endParaRPr lang="en-US" dirty="0"/>
          </a:p>
        </p:txBody>
      </p:sp>
      <p:sp>
        <p:nvSpPr>
          <p:cNvPr id="56324" name="Date Placeholder 3"/>
          <p:cNvSpPr>
            <a:spLocks noGrp="1"/>
          </p:cNvSpPr>
          <p:nvPr>
            <p:ph type="dt" sz="quarter" idx="1"/>
          </p:nvPr>
        </p:nvSpPr>
        <p:spPr>
          <a:noFill/>
        </p:spPr>
        <p:txBody>
          <a:bodyPr/>
          <a:lstStyle/>
          <a:p>
            <a:pPr defTabSz="919590"/>
            <a:fld id="{81424C15-70CC-4032-BE4A-30714C93D43F}" type="datetime1">
              <a:rPr lang="en-US" smtClean="0">
                <a:latin typeface="Times New Roman" pitchFamily="18" charset="0"/>
              </a:rPr>
              <a:pPr defTabSz="919590"/>
              <a:t>9/26/2023</a:t>
            </a:fld>
            <a:endParaRPr lang="en-US" dirty="0">
              <a:latin typeface="Times New Roman" pitchFamily="18" charset="0"/>
            </a:endParaRPr>
          </a:p>
        </p:txBody>
      </p:sp>
      <p:sp>
        <p:nvSpPr>
          <p:cNvPr id="56325" name="Slide Number Placeholder 4"/>
          <p:cNvSpPr>
            <a:spLocks noGrp="1"/>
          </p:cNvSpPr>
          <p:nvPr>
            <p:ph type="sldNum" sz="quarter" idx="5"/>
          </p:nvPr>
        </p:nvSpPr>
        <p:spPr>
          <a:noFill/>
        </p:spPr>
        <p:txBody>
          <a:bodyPr/>
          <a:lstStyle/>
          <a:p>
            <a:pPr defTabSz="919590"/>
            <a:fld id="{F082EB28-2DE4-486F-A17A-835377AB35B9}" type="slidenum">
              <a:rPr lang="en-US" smtClean="0">
                <a:latin typeface="Times New Roman" pitchFamily="18" charset="0"/>
              </a:rPr>
              <a:pPr defTabSz="919590"/>
              <a:t>22</a:t>
            </a:fld>
            <a:endParaRPr lang="en-US" dirty="0">
              <a:latin typeface="Times New Roman" pitchFamily="18" charset="0"/>
            </a:endParaRPr>
          </a:p>
        </p:txBody>
      </p:sp>
    </p:spTree>
    <p:extLst>
      <p:ext uri="{BB962C8B-B14F-4D97-AF65-F5344CB8AC3E}">
        <p14:creationId xmlns:p14="http://schemas.microsoft.com/office/powerpoint/2010/main" val="42242957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r>
              <a:rPr lang="en-US" dirty="0"/>
              <a:t>The FSA</a:t>
            </a:r>
            <a:r>
              <a:rPr lang="en-US" baseline="0" dirty="0"/>
              <a:t> id is a higher security login which will connect the student and parent to the FAFSA.  The FSA id will also connect the student to the federal student aid website, and the National student loan data base.</a:t>
            </a:r>
            <a:endParaRPr lang="en-US" dirty="0"/>
          </a:p>
        </p:txBody>
      </p:sp>
      <p:sp>
        <p:nvSpPr>
          <p:cNvPr id="56324" name="Date Placeholder 3"/>
          <p:cNvSpPr>
            <a:spLocks noGrp="1"/>
          </p:cNvSpPr>
          <p:nvPr>
            <p:ph type="dt" sz="quarter" idx="1"/>
          </p:nvPr>
        </p:nvSpPr>
        <p:spPr>
          <a:noFill/>
        </p:spPr>
        <p:txBody>
          <a:bodyPr/>
          <a:lstStyle/>
          <a:p>
            <a:pPr defTabSz="919590"/>
            <a:fld id="{81424C15-70CC-4032-BE4A-30714C93D43F}" type="datetime1">
              <a:rPr lang="en-US" smtClean="0">
                <a:latin typeface="Times New Roman" pitchFamily="18" charset="0"/>
              </a:rPr>
              <a:pPr defTabSz="919590"/>
              <a:t>9/26/2023</a:t>
            </a:fld>
            <a:endParaRPr lang="en-US" dirty="0">
              <a:latin typeface="Times New Roman" pitchFamily="18" charset="0"/>
            </a:endParaRPr>
          </a:p>
        </p:txBody>
      </p:sp>
      <p:sp>
        <p:nvSpPr>
          <p:cNvPr id="56325" name="Slide Number Placeholder 4"/>
          <p:cNvSpPr>
            <a:spLocks noGrp="1"/>
          </p:cNvSpPr>
          <p:nvPr>
            <p:ph type="sldNum" sz="quarter" idx="5"/>
          </p:nvPr>
        </p:nvSpPr>
        <p:spPr>
          <a:noFill/>
        </p:spPr>
        <p:txBody>
          <a:bodyPr/>
          <a:lstStyle/>
          <a:p>
            <a:pPr defTabSz="919590"/>
            <a:fld id="{F082EB28-2DE4-486F-A17A-835377AB35B9}" type="slidenum">
              <a:rPr lang="en-US" smtClean="0">
                <a:latin typeface="Times New Roman" pitchFamily="18" charset="0"/>
              </a:rPr>
              <a:pPr defTabSz="919590"/>
              <a:t>23</a:t>
            </a:fld>
            <a:endParaRPr lang="en-US" dirty="0">
              <a:latin typeface="Times New Roman" pitchFamily="18" charset="0"/>
            </a:endParaRPr>
          </a:p>
        </p:txBody>
      </p:sp>
    </p:spTree>
    <p:extLst>
      <p:ext uri="{BB962C8B-B14F-4D97-AF65-F5344CB8AC3E}">
        <p14:creationId xmlns:p14="http://schemas.microsoft.com/office/powerpoint/2010/main" val="27914969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r>
              <a:rPr lang="en-US" dirty="0"/>
              <a:t>The FSA</a:t>
            </a:r>
            <a:r>
              <a:rPr lang="en-US" baseline="0" dirty="0"/>
              <a:t> id is a higher security login which will connect the student and parent to the FAFSA.  The FSA id will also connect the student to the federal student aid website, and the National student loan data base.</a:t>
            </a:r>
            <a:endParaRPr lang="en-US" dirty="0"/>
          </a:p>
        </p:txBody>
      </p:sp>
      <p:sp>
        <p:nvSpPr>
          <p:cNvPr id="56324" name="Date Placeholder 3"/>
          <p:cNvSpPr>
            <a:spLocks noGrp="1"/>
          </p:cNvSpPr>
          <p:nvPr>
            <p:ph type="dt" sz="quarter" idx="1"/>
          </p:nvPr>
        </p:nvSpPr>
        <p:spPr>
          <a:noFill/>
        </p:spPr>
        <p:txBody>
          <a:bodyPr/>
          <a:lstStyle/>
          <a:p>
            <a:pPr defTabSz="919590"/>
            <a:fld id="{81424C15-70CC-4032-BE4A-30714C93D43F}" type="datetime1">
              <a:rPr lang="en-US" smtClean="0">
                <a:latin typeface="Times New Roman" pitchFamily="18" charset="0"/>
              </a:rPr>
              <a:pPr defTabSz="919590"/>
              <a:t>9/26/2023</a:t>
            </a:fld>
            <a:endParaRPr lang="en-US" dirty="0">
              <a:latin typeface="Times New Roman" pitchFamily="18" charset="0"/>
            </a:endParaRPr>
          </a:p>
        </p:txBody>
      </p:sp>
      <p:sp>
        <p:nvSpPr>
          <p:cNvPr id="56325" name="Slide Number Placeholder 4"/>
          <p:cNvSpPr>
            <a:spLocks noGrp="1"/>
          </p:cNvSpPr>
          <p:nvPr>
            <p:ph type="sldNum" sz="quarter" idx="5"/>
          </p:nvPr>
        </p:nvSpPr>
        <p:spPr>
          <a:noFill/>
        </p:spPr>
        <p:txBody>
          <a:bodyPr/>
          <a:lstStyle/>
          <a:p>
            <a:pPr defTabSz="919590"/>
            <a:fld id="{F082EB28-2DE4-486F-A17A-835377AB35B9}" type="slidenum">
              <a:rPr lang="en-US" smtClean="0">
                <a:latin typeface="Times New Roman" pitchFamily="18" charset="0"/>
              </a:rPr>
              <a:pPr defTabSz="919590"/>
              <a:t>24</a:t>
            </a:fld>
            <a:endParaRPr lang="en-US" dirty="0">
              <a:latin typeface="Times New Roman" pitchFamily="18" charset="0"/>
            </a:endParaRPr>
          </a:p>
        </p:txBody>
      </p:sp>
    </p:spTree>
    <p:extLst>
      <p:ext uri="{BB962C8B-B14F-4D97-AF65-F5344CB8AC3E}">
        <p14:creationId xmlns:p14="http://schemas.microsoft.com/office/powerpoint/2010/main" val="42655921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dirty="0"/>
          </a:p>
        </p:txBody>
      </p:sp>
      <p:sp>
        <p:nvSpPr>
          <p:cNvPr id="56324" name="Date Placeholder 3"/>
          <p:cNvSpPr>
            <a:spLocks noGrp="1"/>
          </p:cNvSpPr>
          <p:nvPr>
            <p:ph type="dt" sz="quarter" idx="1"/>
          </p:nvPr>
        </p:nvSpPr>
        <p:spPr>
          <a:noFill/>
        </p:spPr>
        <p:txBody>
          <a:bodyPr/>
          <a:lstStyle/>
          <a:p>
            <a:pPr defTabSz="919590"/>
            <a:fld id="{81424C15-70CC-4032-BE4A-30714C93D43F}" type="datetime1">
              <a:rPr lang="en-US" smtClean="0">
                <a:latin typeface="Times New Roman" pitchFamily="18" charset="0"/>
              </a:rPr>
              <a:pPr defTabSz="919590"/>
              <a:t>9/26/2023</a:t>
            </a:fld>
            <a:endParaRPr lang="en-US" dirty="0">
              <a:latin typeface="Times New Roman" pitchFamily="18" charset="0"/>
            </a:endParaRPr>
          </a:p>
        </p:txBody>
      </p:sp>
      <p:sp>
        <p:nvSpPr>
          <p:cNvPr id="56325" name="Slide Number Placeholder 4"/>
          <p:cNvSpPr>
            <a:spLocks noGrp="1"/>
          </p:cNvSpPr>
          <p:nvPr>
            <p:ph type="sldNum" sz="quarter" idx="5"/>
          </p:nvPr>
        </p:nvSpPr>
        <p:spPr>
          <a:noFill/>
        </p:spPr>
        <p:txBody>
          <a:bodyPr/>
          <a:lstStyle/>
          <a:p>
            <a:pPr defTabSz="919590"/>
            <a:fld id="{F082EB28-2DE4-486F-A17A-835377AB35B9}" type="slidenum">
              <a:rPr lang="en-US" smtClean="0">
                <a:latin typeface="Times New Roman" pitchFamily="18" charset="0"/>
              </a:rPr>
              <a:pPr defTabSz="919590"/>
              <a:t>25</a:t>
            </a:fld>
            <a:endParaRPr lang="en-US" dirty="0">
              <a:latin typeface="Times New Roman" pitchFamily="18" charset="0"/>
            </a:endParaRPr>
          </a:p>
        </p:txBody>
      </p:sp>
    </p:spTree>
    <p:extLst>
      <p:ext uri="{BB962C8B-B14F-4D97-AF65-F5344CB8AC3E}">
        <p14:creationId xmlns:p14="http://schemas.microsoft.com/office/powerpoint/2010/main" val="2584756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dirty="0"/>
          </a:p>
        </p:txBody>
      </p:sp>
      <p:sp>
        <p:nvSpPr>
          <p:cNvPr id="56324" name="Date Placeholder 3"/>
          <p:cNvSpPr>
            <a:spLocks noGrp="1"/>
          </p:cNvSpPr>
          <p:nvPr>
            <p:ph type="dt" sz="quarter" idx="1"/>
          </p:nvPr>
        </p:nvSpPr>
        <p:spPr>
          <a:noFill/>
        </p:spPr>
        <p:txBody>
          <a:bodyPr/>
          <a:lstStyle/>
          <a:p>
            <a:pPr defTabSz="919590"/>
            <a:fld id="{81424C15-70CC-4032-BE4A-30714C93D43F}" type="datetime1">
              <a:rPr lang="en-US" smtClean="0">
                <a:latin typeface="Times New Roman" pitchFamily="18" charset="0"/>
              </a:rPr>
              <a:pPr defTabSz="919590"/>
              <a:t>9/26/2023</a:t>
            </a:fld>
            <a:endParaRPr lang="en-US" dirty="0">
              <a:latin typeface="Times New Roman" pitchFamily="18" charset="0"/>
            </a:endParaRPr>
          </a:p>
        </p:txBody>
      </p:sp>
      <p:sp>
        <p:nvSpPr>
          <p:cNvPr id="56325" name="Slide Number Placeholder 4"/>
          <p:cNvSpPr>
            <a:spLocks noGrp="1"/>
          </p:cNvSpPr>
          <p:nvPr>
            <p:ph type="sldNum" sz="quarter" idx="5"/>
          </p:nvPr>
        </p:nvSpPr>
        <p:spPr>
          <a:noFill/>
        </p:spPr>
        <p:txBody>
          <a:bodyPr/>
          <a:lstStyle/>
          <a:p>
            <a:pPr defTabSz="919590"/>
            <a:fld id="{F082EB28-2DE4-486F-A17A-835377AB35B9}" type="slidenum">
              <a:rPr lang="en-US" smtClean="0">
                <a:latin typeface="Times New Roman" pitchFamily="18" charset="0"/>
              </a:rPr>
              <a:pPr defTabSz="919590"/>
              <a:t>26</a:t>
            </a:fld>
            <a:endParaRPr lang="en-US" dirty="0">
              <a:latin typeface="Times New Roman" pitchFamily="18" charset="0"/>
            </a:endParaRPr>
          </a:p>
        </p:txBody>
      </p:sp>
    </p:spTree>
    <p:extLst>
      <p:ext uri="{BB962C8B-B14F-4D97-AF65-F5344CB8AC3E}">
        <p14:creationId xmlns:p14="http://schemas.microsoft.com/office/powerpoint/2010/main" val="40174123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dirty="0"/>
          </a:p>
        </p:txBody>
      </p:sp>
      <p:sp>
        <p:nvSpPr>
          <p:cNvPr id="56324" name="Date Placeholder 3"/>
          <p:cNvSpPr>
            <a:spLocks noGrp="1"/>
          </p:cNvSpPr>
          <p:nvPr>
            <p:ph type="dt" sz="quarter" idx="1"/>
          </p:nvPr>
        </p:nvSpPr>
        <p:spPr>
          <a:noFill/>
        </p:spPr>
        <p:txBody>
          <a:bodyPr/>
          <a:lstStyle/>
          <a:p>
            <a:pPr defTabSz="919590"/>
            <a:fld id="{81424C15-70CC-4032-BE4A-30714C93D43F}" type="datetime1">
              <a:rPr lang="en-US" smtClean="0">
                <a:latin typeface="Times New Roman" pitchFamily="18" charset="0"/>
              </a:rPr>
              <a:pPr defTabSz="919590"/>
              <a:t>9/26/2023</a:t>
            </a:fld>
            <a:endParaRPr lang="en-US" dirty="0">
              <a:latin typeface="Times New Roman" pitchFamily="18" charset="0"/>
            </a:endParaRPr>
          </a:p>
        </p:txBody>
      </p:sp>
      <p:sp>
        <p:nvSpPr>
          <p:cNvPr id="56325" name="Slide Number Placeholder 4"/>
          <p:cNvSpPr>
            <a:spLocks noGrp="1"/>
          </p:cNvSpPr>
          <p:nvPr>
            <p:ph type="sldNum" sz="quarter" idx="5"/>
          </p:nvPr>
        </p:nvSpPr>
        <p:spPr>
          <a:noFill/>
        </p:spPr>
        <p:txBody>
          <a:bodyPr/>
          <a:lstStyle/>
          <a:p>
            <a:pPr defTabSz="919590"/>
            <a:fld id="{F082EB28-2DE4-486F-A17A-835377AB35B9}" type="slidenum">
              <a:rPr lang="en-US" smtClean="0">
                <a:latin typeface="Times New Roman" pitchFamily="18" charset="0"/>
              </a:rPr>
              <a:pPr defTabSz="919590"/>
              <a:t>27</a:t>
            </a:fld>
            <a:endParaRPr lang="en-US" dirty="0">
              <a:latin typeface="Times New Roman" pitchFamily="18" charset="0"/>
            </a:endParaRPr>
          </a:p>
        </p:txBody>
      </p:sp>
    </p:spTree>
    <p:extLst>
      <p:ext uri="{BB962C8B-B14F-4D97-AF65-F5344CB8AC3E}">
        <p14:creationId xmlns:p14="http://schemas.microsoft.com/office/powerpoint/2010/main" val="10654133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1"/>
          <p:cNvSpPr>
            <a:spLocks noGrp="1" noChangeArrowheads="1"/>
          </p:cNvSpPr>
          <p:nvPr>
            <p:ph type="dt" sz="quarter" idx="1"/>
          </p:nvPr>
        </p:nvSpPr>
        <p:spPr>
          <a:noFill/>
        </p:spPr>
        <p:txBody>
          <a:bodyPr/>
          <a:lstStyle/>
          <a:p>
            <a:pPr defTabSz="919590"/>
            <a:fld id="{3F11B6CA-391F-4EFE-854E-AE01A160B202}" type="datetime1">
              <a:rPr lang="en-US" smtClean="0">
                <a:latin typeface="Times New Roman" pitchFamily="18" charset="0"/>
              </a:rPr>
              <a:pPr defTabSz="919590"/>
              <a:t>9/26/2023</a:t>
            </a:fld>
            <a:endParaRPr lang="en-US" dirty="0">
              <a:latin typeface="Times New Roman" pitchFamily="18" charset="0"/>
            </a:endParaRPr>
          </a:p>
        </p:txBody>
      </p:sp>
      <p:sp>
        <p:nvSpPr>
          <p:cNvPr id="59395" name="Rectangle 13"/>
          <p:cNvSpPr>
            <a:spLocks noGrp="1" noChangeArrowheads="1"/>
          </p:cNvSpPr>
          <p:nvPr>
            <p:ph type="sldNum" sz="quarter" idx="5"/>
          </p:nvPr>
        </p:nvSpPr>
        <p:spPr>
          <a:noFill/>
        </p:spPr>
        <p:txBody>
          <a:bodyPr/>
          <a:lstStyle/>
          <a:p>
            <a:pPr defTabSz="919590"/>
            <a:fld id="{851B7C8B-26B0-451C-9C80-B0D524B34A72}" type="slidenum">
              <a:rPr lang="en-US" smtClean="0">
                <a:latin typeface="Times New Roman" pitchFamily="18" charset="0"/>
              </a:rPr>
              <a:pPr defTabSz="919590"/>
              <a:t>28</a:t>
            </a:fld>
            <a:endParaRPr lang="en-US" dirty="0">
              <a:latin typeface="Times New Roman" pitchFamily="18" charset="0"/>
            </a:endParaRPr>
          </a:p>
        </p:txBody>
      </p:sp>
      <p:sp>
        <p:nvSpPr>
          <p:cNvPr id="59396" name="Rectangle 2"/>
          <p:cNvSpPr>
            <a:spLocks noChangeArrowheads="1"/>
          </p:cNvSpPr>
          <p:nvPr/>
        </p:nvSpPr>
        <p:spPr bwMode="auto">
          <a:xfrm>
            <a:off x="3898831" y="0"/>
            <a:ext cx="2979808" cy="464427"/>
          </a:xfrm>
          <a:prstGeom prst="rect">
            <a:avLst/>
          </a:prstGeom>
          <a:noFill/>
          <a:ln w="12700">
            <a:noFill/>
            <a:miter lim="800000"/>
            <a:headEnd/>
            <a:tailEnd/>
          </a:ln>
        </p:spPr>
        <p:txBody>
          <a:bodyPr wrap="none" lIns="90008" tIns="45004" rIns="90008" bIns="45004" anchor="ctr"/>
          <a:lstStyle/>
          <a:p>
            <a:endParaRPr lang="en-US"/>
          </a:p>
        </p:txBody>
      </p:sp>
      <p:sp>
        <p:nvSpPr>
          <p:cNvPr id="59397" name="Rectangle 3"/>
          <p:cNvSpPr>
            <a:spLocks noChangeArrowheads="1"/>
          </p:cNvSpPr>
          <p:nvPr/>
        </p:nvSpPr>
        <p:spPr bwMode="auto">
          <a:xfrm>
            <a:off x="3898831" y="8830388"/>
            <a:ext cx="2979808" cy="464426"/>
          </a:xfrm>
          <a:prstGeom prst="rect">
            <a:avLst/>
          </a:prstGeom>
          <a:noFill/>
          <a:ln w="12700">
            <a:noFill/>
            <a:miter lim="800000"/>
            <a:headEnd/>
            <a:tailEnd/>
          </a:ln>
        </p:spPr>
        <p:txBody>
          <a:bodyPr lIns="91765" tIns="45077" rIns="91765" bIns="45077" anchor="b"/>
          <a:lstStyle/>
          <a:p>
            <a:pPr algn="r" defTabSz="924321"/>
            <a:r>
              <a:rPr lang="en-US" sz="1200" dirty="0">
                <a:latin typeface="Times New Roman" pitchFamily="18" charset="0"/>
              </a:rPr>
              <a:t>6</a:t>
            </a:r>
          </a:p>
        </p:txBody>
      </p:sp>
      <p:sp>
        <p:nvSpPr>
          <p:cNvPr id="59398" name="Rectangle 4"/>
          <p:cNvSpPr>
            <a:spLocks noChangeArrowheads="1"/>
          </p:cNvSpPr>
          <p:nvPr/>
        </p:nvSpPr>
        <p:spPr bwMode="auto">
          <a:xfrm>
            <a:off x="1" y="8830388"/>
            <a:ext cx="2979809" cy="464426"/>
          </a:xfrm>
          <a:prstGeom prst="rect">
            <a:avLst/>
          </a:prstGeom>
          <a:noFill/>
          <a:ln w="12700">
            <a:noFill/>
            <a:miter lim="800000"/>
            <a:headEnd/>
            <a:tailEnd/>
          </a:ln>
        </p:spPr>
        <p:txBody>
          <a:bodyPr wrap="none" lIns="90008" tIns="45004" rIns="90008" bIns="45004" anchor="ctr"/>
          <a:lstStyle/>
          <a:p>
            <a:endParaRPr lang="en-US"/>
          </a:p>
        </p:txBody>
      </p:sp>
      <p:sp>
        <p:nvSpPr>
          <p:cNvPr id="59399" name="Rectangle 5"/>
          <p:cNvSpPr>
            <a:spLocks noChangeArrowheads="1"/>
          </p:cNvSpPr>
          <p:nvPr/>
        </p:nvSpPr>
        <p:spPr bwMode="auto">
          <a:xfrm>
            <a:off x="1" y="0"/>
            <a:ext cx="2979809" cy="464427"/>
          </a:xfrm>
          <a:prstGeom prst="rect">
            <a:avLst/>
          </a:prstGeom>
          <a:noFill/>
          <a:ln w="12700">
            <a:noFill/>
            <a:miter lim="800000"/>
            <a:headEnd/>
            <a:tailEnd/>
          </a:ln>
        </p:spPr>
        <p:txBody>
          <a:bodyPr wrap="none" lIns="90008" tIns="45004" rIns="90008" bIns="45004" anchor="ctr"/>
          <a:lstStyle/>
          <a:p>
            <a:endParaRPr lang="en-US"/>
          </a:p>
        </p:txBody>
      </p:sp>
      <p:sp>
        <p:nvSpPr>
          <p:cNvPr id="59400" name="Rectangle 6"/>
          <p:cNvSpPr>
            <a:spLocks noGrp="1" noRot="1" noChangeAspect="1" noChangeArrowheads="1" noTextEdit="1"/>
          </p:cNvSpPr>
          <p:nvPr>
            <p:ph type="sldImg"/>
          </p:nvPr>
        </p:nvSpPr>
        <p:spPr>
          <a:xfrm>
            <a:off x="1125538" y="704850"/>
            <a:ext cx="4629150" cy="3471863"/>
          </a:xfrm>
          <a:solidFill>
            <a:srgbClr val="FFFFFF"/>
          </a:solidFill>
          <a:ln w="12700" cap="flat"/>
        </p:spPr>
      </p:sp>
      <p:sp>
        <p:nvSpPr>
          <p:cNvPr id="59401" name="Rectangle 7"/>
          <p:cNvSpPr>
            <a:spLocks noGrp="1" noChangeArrowheads="1"/>
          </p:cNvSpPr>
          <p:nvPr>
            <p:ph type="body" idx="1"/>
          </p:nvPr>
        </p:nvSpPr>
        <p:spPr>
          <a:xfrm>
            <a:off x="917465" y="4415982"/>
            <a:ext cx="5043711" cy="4181406"/>
          </a:xfrm>
          <a:noFill/>
          <a:ln/>
        </p:spPr>
        <p:txBody>
          <a:bodyPr lIns="91765" tIns="45077" rIns="91765" bIns="45077"/>
          <a:lstStyle/>
          <a:p>
            <a:endParaRPr lang="en-US" dirty="0"/>
          </a:p>
        </p:txBody>
      </p:sp>
    </p:spTree>
    <p:extLst>
      <p:ext uri="{BB962C8B-B14F-4D97-AF65-F5344CB8AC3E}">
        <p14:creationId xmlns:p14="http://schemas.microsoft.com/office/powerpoint/2010/main" val="35483964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1"/>
          <p:cNvSpPr>
            <a:spLocks noGrp="1" noChangeArrowheads="1"/>
          </p:cNvSpPr>
          <p:nvPr>
            <p:ph type="dt" sz="quarter" idx="1"/>
          </p:nvPr>
        </p:nvSpPr>
        <p:spPr>
          <a:noFill/>
        </p:spPr>
        <p:txBody>
          <a:bodyPr/>
          <a:lstStyle/>
          <a:p>
            <a:pPr defTabSz="919590"/>
            <a:fld id="{3F11B6CA-391F-4EFE-854E-AE01A160B202}" type="datetime1">
              <a:rPr lang="en-US" smtClean="0">
                <a:latin typeface="Times New Roman" pitchFamily="18" charset="0"/>
              </a:rPr>
              <a:pPr defTabSz="919590"/>
              <a:t>9/26/2023</a:t>
            </a:fld>
            <a:endParaRPr lang="en-US" dirty="0">
              <a:latin typeface="Times New Roman" pitchFamily="18" charset="0"/>
            </a:endParaRPr>
          </a:p>
        </p:txBody>
      </p:sp>
      <p:sp>
        <p:nvSpPr>
          <p:cNvPr id="59395" name="Rectangle 13"/>
          <p:cNvSpPr>
            <a:spLocks noGrp="1" noChangeArrowheads="1"/>
          </p:cNvSpPr>
          <p:nvPr>
            <p:ph type="sldNum" sz="quarter" idx="5"/>
          </p:nvPr>
        </p:nvSpPr>
        <p:spPr>
          <a:noFill/>
        </p:spPr>
        <p:txBody>
          <a:bodyPr/>
          <a:lstStyle/>
          <a:p>
            <a:pPr defTabSz="919590"/>
            <a:fld id="{851B7C8B-26B0-451C-9C80-B0D524B34A72}" type="slidenum">
              <a:rPr lang="en-US" smtClean="0">
                <a:latin typeface="Times New Roman" pitchFamily="18" charset="0"/>
              </a:rPr>
              <a:pPr defTabSz="919590"/>
              <a:t>29</a:t>
            </a:fld>
            <a:endParaRPr lang="en-US" dirty="0">
              <a:latin typeface="Times New Roman" pitchFamily="18" charset="0"/>
            </a:endParaRPr>
          </a:p>
        </p:txBody>
      </p:sp>
      <p:sp>
        <p:nvSpPr>
          <p:cNvPr id="59396" name="Rectangle 2"/>
          <p:cNvSpPr>
            <a:spLocks noChangeArrowheads="1"/>
          </p:cNvSpPr>
          <p:nvPr/>
        </p:nvSpPr>
        <p:spPr bwMode="auto">
          <a:xfrm>
            <a:off x="3898831" y="0"/>
            <a:ext cx="2979808" cy="464427"/>
          </a:xfrm>
          <a:prstGeom prst="rect">
            <a:avLst/>
          </a:prstGeom>
          <a:noFill/>
          <a:ln w="12700">
            <a:noFill/>
            <a:miter lim="800000"/>
            <a:headEnd/>
            <a:tailEnd/>
          </a:ln>
        </p:spPr>
        <p:txBody>
          <a:bodyPr wrap="none" lIns="90008" tIns="45004" rIns="90008" bIns="45004" anchor="ctr"/>
          <a:lstStyle/>
          <a:p>
            <a:endParaRPr lang="en-US"/>
          </a:p>
        </p:txBody>
      </p:sp>
      <p:sp>
        <p:nvSpPr>
          <p:cNvPr id="59397" name="Rectangle 3"/>
          <p:cNvSpPr>
            <a:spLocks noChangeArrowheads="1"/>
          </p:cNvSpPr>
          <p:nvPr/>
        </p:nvSpPr>
        <p:spPr bwMode="auto">
          <a:xfrm>
            <a:off x="3898831" y="8830388"/>
            <a:ext cx="2979808" cy="464426"/>
          </a:xfrm>
          <a:prstGeom prst="rect">
            <a:avLst/>
          </a:prstGeom>
          <a:noFill/>
          <a:ln w="12700">
            <a:noFill/>
            <a:miter lim="800000"/>
            <a:headEnd/>
            <a:tailEnd/>
          </a:ln>
        </p:spPr>
        <p:txBody>
          <a:bodyPr lIns="91765" tIns="45077" rIns="91765" bIns="45077" anchor="b"/>
          <a:lstStyle/>
          <a:p>
            <a:pPr algn="r" defTabSz="924321"/>
            <a:r>
              <a:rPr lang="en-US" sz="1200" dirty="0">
                <a:latin typeface="Times New Roman" pitchFamily="18" charset="0"/>
              </a:rPr>
              <a:t>6</a:t>
            </a:r>
          </a:p>
        </p:txBody>
      </p:sp>
      <p:sp>
        <p:nvSpPr>
          <p:cNvPr id="59398" name="Rectangle 4"/>
          <p:cNvSpPr>
            <a:spLocks noChangeArrowheads="1"/>
          </p:cNvSpPr>
          <p:nvPr/>
        </p:nvSpPr>
        <p:spPr bwMode="auto">
          <a:xfrm>
            <a:off x="1" y="8830388"/>
            <a:ext cx="2979809" cy="464426"/>
          </a:xfrm>
          <a:prstGeom prst="rect">
            <a:avLst/>
          </a:prstGeom>
          <a:noFill/>
          <a:ln w="12700">
            <a:noFill/>
            <a:miter lim="800000"/>
            <a:headEnd/>
            <a:tailEnd/>
          </a:ln>
        </p:spPr>
        <p:txBody>
          <a:bodyPr wrap="none" lIns="90008" tIns="45004" rIns="90008" bIns="45004" anchor="ctr"/>
          <a:lstStyle/>
          <a:p>
            <a:endParaRPr lang="en-US"/>
          </a:p>
        </p:txBody>
      </p:sp>
      <p:sp>
        <p:nvSpPr>
          <p:cNvPr id="59399" name="Rectangle 5"/>
          <p:cNvSpPr>
            <a:spLocks noChangeArrowheads="1"/>
          </p:cNvSpPr>
          <p:nvPr/>
        </p:nvSpPr>
        <p:spPr bwMode="auto">
          <a:xfrm>
            <a:off x="1" y="0"/>
            <a:ext cx="2979809" cy="464427"/>
          </a:xfrm>
          <a:prstGeom prst="rect">
            <a:avLst/>
          </a:prstGeom>
          <a:noFill/>
          <a:ln w="12700">
            <a:noFill/>
            <a:miter lim="800000"/>
            <a:headEnd/>
            <a:tailEnd/>
          </a:ln>
        </p:spPr>
        <p:txBody>
          <a:bodyPr wrap="none" lIns="90008" tIns="45004" rIns="90008" bIns="45004" anchor="ctr"/>
          <a:lstStyle/>
          <a:p>
            <a:endParaRPr lang="en-US"/>
          </a:p>
        </p:txBody>
      </p:sp>
      <p:sp>
        <p:nvSpPr>
          <p:cNvPr id="59400" name="Rectangle 6"/>
          <p:cNvSpPr>
            <a:spLocks noGrp="1" noRot="1" noChangeAspect="1" noChangeArrowheads="1" noTextEdit="1"/>
          </p:cNvSpPr>
          <p:nvPr>
            <p:ph type="sldImg"/>
          </p:nvPr>
        </p:nvSpPr>
        <p:spPr>
          <a:xfrm>
            <a:off x="1125538" y="704850"/>
            <a:ext cx="4629150" cy="3471863"/>
          </a:xfrm>
          <a:solidFill>
            <a:srgbClr val="FFFFFF"/>
          </a:solidFill>
          <a:ln w="12700" cap="flat"/>
        </p:spPr>
      </p:sp>
      <p:sp>
        <p:nvSpPr>
          <p:cNvPr id="59401" name="Rectangle 7"/>
          <p:cNvSpPr>
            <a:spLocks noGrp="1" noChangeArrowheads="1"/>
          </p:cNvSpPr>
          <p:nvPr>
            <p:ph type="body" idx="1"/>
          </p:nvPr>
        </p:nvSpPr>
        <p:spPr>
          <a:xfrm>
            <a:off x="917465" y="4415982"/>
            <a:ext cx="5043711" cy="4181406"/>
          </a:xfrm>
          <a:noFill/>
          <a:ln/>
        </p:spPr>
        <p:txBody>
          <a:bodyPr lIns="91765" tIns="45077" rIns="91765" bIns="45077"/>
          <a:lstStyle/>
          <a:p>
            <a:endParaRPr lang="en-US" dirty="0"/>
          </a:p>
        </p:txBody>
      </p:sp>
    </p:spTree>
    <p:extLst>
      <p:ext uri="{BB962C8B-B14F-4D97-AF65-F5344CB8AC3E}">
        <p14:creationId xmlns:p14="http://schemas.microsoft.com/office/powerpoint/2010/main" val="3475327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pPr defTabSz="908548">
              <a:defRPr/>
            </a:pPr>
            <a:r>
              <a:rPr lang="en-US" dirty="0"/>
              <a:t>Gatekeepers</a:t>
            </a:r>
            <a:r>
              <a:rPr lang="en-US" baseline="0" dirty="0"/>
              <a:t> of the financial aid funds.</a:t>
            </a:r>
            <a:endParaRPr lang="en-US" dirty="0"/>
          </a:p>
          <a:p>
            <a:endParaRPr lang="en-US" dirty="0"/>
          </a:p>
        </p:txBody>
      </p:sp>
      <p:sp>
        <p:nvSpPr>
          <p:cNvPr id="39940" name="Date Placeholder 3"/>
          <p:cNvSpPr>
            <a:spLocks noGrp="1"/>
          </p:cNvSpPr>
          <p:nvPr>
            <p:ph type="dt" sz="quarter" idx="1"/>
          </p:nvPr>
        </p:nvSpPr>
        <p:spPr>
          <a:noFill/>
        </p:spPr>
        <p:txBody>
          <a:bodyPr/>
          <a:lstStyle/>
          <a:p>
            <a:pPr defTabSz="919590"/>
            <a:fld id="{3CA7FD8E-9A54-41A9-B2F6-60F50D0EC6AD}" type="datetime1">
              <a:rPr lang="en-US" smtClean="0">
                <a:latin typeface="Times New Roman" pitchFamily="18" charset="0"/>
              </a:rPr>
              <a:pPr defTabSz="919590"/>
              <a:t>9/26/2023</a:t>
            </a:fld>
            <a:endParaRPr lang="en-US" dirty="0">
              <a:latin typeface="Times New Roman" pitchFamily="18" charset="0"/>
            </a:endParaRPr>
          </a:p>
        </p:txBody>
      </p:sp>
      <p:sp>
        <p:nvSpPr>
          <p:cNvPr id="39941" name="Slide Number Placeholder 4"/>
          <p:cNvSpPr>
            <a:spLocks noGrp="1"/>
          </p:cNvSpPr>
          <p:nvPr>
            <p:ph type="sldNum" sz="quarter" idx="5"/>
          </p:nvPr>
        </p:nvSpPr>
        <p:spPr>
          <a:noFill/>
        </p:spPr>
        <p:txBody>
          <a:bodyPr/>
          <a:lstStyle/>
          <a:p>
            <a:pPr defTabSz="919590"/>
            <a:fld id="{C3EA20AA-78FB-4786-8B7B-44F6F510265A}" type="slidenum">
              <a:rPr lang="en-US" smtClean="0">
                <a:latin typeface="Times New Roman" pitchFamily="18" charset="0"/>
              </a:rPr>
              <a:pPr defTabSz="919590"/>
              <a:t>3</a:t>
            </a:fld>
            <a:endParaRPr lang="en-US" dirty="0">
              <a:latin typeface="Times New Roman" pitchFamily="18" charset="0"/>
            </a:endParaRPr>
          </a:p>
        </p:txBody>
      </p:sp>
    </p:spTree>
    <p:extLst>
      <p:ext uri="{BB962C8B-B14F-4D97-AF65-F5344CB8AC3E}">
        <p14:creationId xmlns:p14="http://schemas.microsoft.com/office/powerpoint/2010/main" val="843734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1"/>
          <p:cNvSpPr>
            <a:spLocks noGrp="1" noChangeArrowheads="1"/>
          </p:cNvSpPr>
          <p:nvPr>
            <p:ph type="dt" sz="quarter" idx="1"/>
          </p:nvPr>
        </p:nvSpPr>
        <p:spPr>
          <a:noFill/>
        </p:spPr>
        <p:txBody>
          <a:bodyPr/>
          <a:lstStyle/>
          <a:p>
            <a:pPr defTabSz="919590"/>
            <a:fld id="{3F11B6CA-391F-4EFE-854E-AE01A160B202}" type="datetime1">
              <a:rPr lang="en-US" smtClean="0">
                <a:latin typeface="Times New Roman" pitchFamily="18" charset="0"/>
              </a:rPr>
              <a:pPr defTabSz="919590"/>
              <a:t>9/26/2023</a:t>
            </a:fld>
            <a:endParaRPr lang="en-US" dirty="0">
              <a:latin typeface="Times New Roman" pitchFamily="18" charset="0"/>
            </a:endParaRPr>
          </a:p>
        </p:txBody>
      </p:sp>
      <p:sp>
        <p:nvSpPr>
          <p:cNvPr id="59395" name="Rectangle 13"/>
          <p:cNvSpPr>
            <a:spLocks noGrp="1" noChangeArrowheads="1"/>
          </p:cNvSpPr>
          <p:nvPr>
            <p:ph type="sldNum" sz="quarter" idx="5"/>
          </p:nvPr>
        </p:nvSpPr>
        <p:spPr>
          <a:noFill/>
        </p:spPr>
        <p:txBody>
          <a:bodyPr/>
          <a:lstStyle/>
          <a:p>
            <a:pPr defTabSz="919590"/>
            <a:fld id="{851B7C8B-26B0-451C-9C80-B0D524B34A72}" type="slidenum">
              <a:rPr lang="en-US" smtClean="0">
                <a:latin typeface="Times New Roman" pitchFamily="18" charset="0"/>
              </a:rPr>
              <a:pPr defTabSz="919590"/>
              <a:t>30</a:t>
            </a:fld>
            <a:endParaRPr lang="en-US" dirty="0">
              <a:latin typeface="Times New Roman" pitchFamily="18" charset="0"/>
            </a:endParaRPr>
          </a:p>
        </p:txBody>
      </p:sp>
      <p:sp>
        <p:nvSpPr>
          <p:cNvPr id="59396" name="Rectangle 2"/>
          <p:cNvSpPr>
            <a:spLocks noChangeArrowheads="1"/>
          </p:cNvSpPr>
          <p:nvPr/>
        </p:nvSpPr>
        <p:spPr bwMode="auto">
          <a:xfrm>
            <a:off x="3898831" y="0"/>
            <a:ext cx="2979808" cy="464427"/>
          </a:xfrm>
          <a:prstGeom prst="rect">
            <a:avLst/>
          </a:prstGeom>
          <a:noFill/>
          <a:ln w="12700">
            <a:noFill/>
            <a:miter lim="800000"/>
            <a:headEnd/>
            <a:tailEnd/>
          </a:ln>
        </p:spPr>
        <p:txBody>
          <a:bodyPr wrap="none" lIns="90008" tIns="45004" rIns="90008" bIns="45004" anchor="ctr"/>
          <a:lstStyle/>
          <a:p>
            <a:endParaRPr lang="en-US"/>
          </a:p>
        </p:txBody>
      </p:sp>
      <p:sp>
        <p:nvSpPr>
          <p:cNvPr id="59397" name="Rectangle 3"/>
          <p:cNvSpPr>
            <a:spLocks noChangeArrowheads="1"/>
          </p:cNvSpPr>
          <p:nvPr/>
        </p:nvSpPr>
        <p:spPr bwMode="auto">
          <a:xfrm>
            <a:off x="3898831" y="8830388"/>
            <a:ext cx="2979808" cy="464426"/>
          </a:xfrm>
          <a:prstGeom prst="rect">
            <a:avLst/>
          </a:prstGeom>
          <a:noFill/>
          <a:ln w="12700">
            <a:noFill/>
            <a:miter lim="800000"/>
            <a:headEnd/>
            <a:tailEnd/>
          </a:ln>
        </p:spPr>
        <p:txBody>
          <a:bodyPr lIns="91765" tIns="45077" rIns="91765" bIns="45077" anchor="b"/>
          <a:lstStyle/>
          <a:p>
            <a:pPr algn="r" defTabSz="924321"/>
            <a:r>
              <a:rPr lang="en-US" sz="1200" dirty="0">
                <a:latin typeface="Times New Roman" pitchFamily="18" charset="0"/>
              </a:rPr>
              <a:t>6</a:t>
            </a:r>
          </a:p>
        </p:txBody>
      </p:sp>
      <p:sp>
        <p:nvSpPr>
          <p:cNvPr id="59398" name="Rectangle 4"/>
          <p:cNvSpPr>
            <a:spLocks noChangeArrowheads="1"/>
          </p:cNvSpPr>
          <p:nvPr/>
        </p:nvSpPr>
        <p:spPr bwMode="auto">
          <a:xfrm>
            <a:off x="1" y="8830388"/>
            <a:ext cx="2979809" cy="464426"/>
          </a:xfrm>
          <a:prstGeom prst="rect">
            <a:avLst/>
          </a:prstGeom>
          <a:noFill/>
          <a:ln w="12700">
            <a:noFill/>
            <a:miter lim="800000"/>
            <a:headEnd/>
            <a:tailEnd/>
          </a:ln>
        </p:spPr>
        <p:txBody>
          <a:bodyPr wrap="none" lIns="90008" tIns="45004" rIns="90008" bIns="45004" anchor="ctr"/>
          <a:lstStyle/>
          <a:p>
            <a:endParaRPr lang="en-US"/>
          </a:p>
        </p:txBody>
      </p:sp>
      <p:sp>
        <p:nvSpPr>
          <p:cNvPr id="59399" name="Rectangle 5"/>
          <p:cNvSpPr>
            <a:spLocks noChangeArrowheads="1"/>
          </p:cNvSpPr>
          <p:nvPr/>
        </p:nvSpPr>
        <p:spPr bwMode="auto">
          <a:xfrm>
            <a:off x="1" y="0"/>
            <a:ext cx="2979809" cy="464427"/>
          </a:xfrm>
          <a:prstGeom prst="rect">
            <a:avLst/>
          </a:prstGeom>
          <a:noFill/>
          <a:ln w="12700">
            <a:noFill/>
            <a:miter lim="800000"/>
            <a:headEnd/>
            <a:tailEnd/>
          </a:ln>
        </p:spPr>
        <p:txBody>
          <a:bodyPr wrap="none" lIns="90008" tIns="45004" rIns="90008" bIns="45004" anchor="ctr"/>
          <a:lstStyle/>
          <a:p>
            <a:endParaRPr lang="en-US"/>
          </a:p>
        </p:txBody>
      </p:sp>
      <p:sp>
        <p:nvSpPr>
          <p:cNvPr id="59400" name="Rectangle 6"/>
          <p:cNvSpPr>
            <a:spLocks noGrp="1" noRot="1" noChangeAspect="1" noChangeArrowheads="1" noTextEdit="1"/>
          </p:cNvSpPr>
          <p:nvPr>
            <p:ph type="sldImg"/>
          </p:nvPr>
        </p:nvSpPr>
        <p:spPr>
          <a:xfrm>
            <a:off x="1125538" y="704850"/>
            <a:ext cx="4629150" cy="3471863"/>
          </a:xfrm>
          <a:solidFill>
            <a:srgbClr val="FFFFFF"/>
          </a:solidFill>
          <a:ln w="12700" cap="flat"/>
        </p:spPr>
      </p:sp>
      <p:sp>
        <p:nvSpPr>
          <p:cNvPr id="59401" name="Rectangle 7"/>
          <p:cNvSpPr>
            <a:spLocks noGrp="1" noChangeArrowheads="1"/>
          </p:cNvSpPr>
          <p:nvPr>
            <p:ph type="body" idx="1"/>
          </p:nvPr>
        </p:nvSpPr>
        <p:spPr>
          <a:xfrm>
            <a:off x="917465" y="4415982"/>
            <a:ext cx="5043711" cy="4181406"/>
          </a:xfrm>
          <a:noFill/>
          <a:ln/>
        </p:spPr>
        <p:txBody>
          <a:bodyPr lIns="91765" tIns="45077" rIns="91765" bIns="45077"/>
          <a:lstStyle/>
          <a:p>
            <a:endParaRPr kumimoji="1" lang="en-US" sz="1200" kern="1200" baseline="0" dirty="0">
              <a:solidFill>
                <a:schemeClr val="tx1"/>
              </a:solidFill>
              <a:latin typeface="Arial" charset="0"/>
              <a:ea typeface="+mn-ea"/>
              <a:cs typeface="+mn-cs"/>
            </a:endParaRPr>
          </a:p>
        </p:txBody>
      </p:sp>
    </p:spTree>
    <p:extLst>
      <p:ext uri="{BB962C8B-B14F-4D97-AF65-F5344CB8AC3E}">
        <p14:creationId xmlns:p14="http://schemas.microsoft.com/office/powerpoint/2010/main" val="7435431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1"/>
          <p:cNvSpPr>
            <a:spLocks noGrp="1" noChangeArrowheads="1"/>
          </p:cNvSpPr>
          <p:nvPr>
            <p:ph type="dt" sz="quarter" idx="1"/>
          </p:nvPr>
        </p:nvSpPr>
        <p:spPr>
          <a:noFill/>
        </p:spPr>
        <p:txBody>
          <a:bodyPr/>
          <a:lstStyle/>
          <a:p>
            <a:pPr defTabSz="919590"/>
            <a:fld id="{3F11B6CA-391F-4EFE-854E-AE01A160B202}" type="datetime1">
              <a:rPr lang="en-US" smtClean="0">
                <a:latin typeface="Times New Roman" pitchFamily="18" charset="0"/>
              </a:rPr>
              <a:pPr defTabSz="919590"/>
              <a:t>9/26/2023</a:t>
            </a:fld>
            <a:endParaRPr lang="en-US" dirty="0">
              <a:latin typeface="Times New Roman" pitchFamily="18" charset="0"/>
            </a:endParaRPr>
          </a:p>
        </p:txBody>
      </p:sp>
      <p:sp>
        <p:nvSpPr>
          <p:cNvPr id="59395" name="Rectangle 13"/>
          <p:cNvSpPr>
            <a:spLocks noGrp="1" noChangeArrowheads="1"/>
          </p:cNvSpPr>
          <p:nvPr>
            <p:ph type="sldNum" sz="quarter" idx="5"/>
          </p:nvPr>
        </p:nvSpPr>
        <p:spPr>
          <a:noFill/>
        </p:spPr>
        <p:txBody>
          <a:bodyPr/>
          <a:lstStyle/>
          <a:p>
            <a:pPr defTabSz="919590"/>
            <a:fld id="{851B7C8B-26B0-451C-9C80-B0D524B34A72}" type="slidenum">
              <a:rPr lang="en-US" smtClean="0">
                <a:latin typeface="Times New Roman" pitchFamily="18" charset="0"/>
              </a:rPr>
              <a:pPr defTabSz="919590"/>
              <a:t>31</a:t>
            </a:fld>
            <a:endParaRPr lang="en-US" dirty="0">
              <a:latin typeface="Times New Roman" pitchFamily="18" charset="0"/>
            </a:endParaRPr>
          </a:p>
        </p:txBody>
      </p:sp>
      <p:sp>
        <p:nvSpPr>
          <p:cNvPr id="59396" name="Rectangle 2"/>
          <p:cNvSpPr>
            <a:spLocks noChangeArrowheads="1"/>
          </p:cNvSpPr>
          <p:nvPr/>
        </p:nvSpPr>
        <p:spPr bwMode="auto">
          <a:xfrm>
            <a:off x="3898831" y="0"/>
            <a:ext cx="2979808" cy="464427"/>
          </a:xfrm>
          <a:prstGeom prst="rect">
            <a:avLst/>
          </a:prstGeom>
          <a:noFill/>
          <a:ln w="12700">
            <a:noFill/>
            <a:miter lim="800000"/>
            <a:headEnd/>
            <a:tailEnd/>
          </a:ln>
        </p:spPr>
        <p:txBody>
          <a:bodyPr wrap="none" lIns="90008" tIns="45004" rIns="90008" bIns="45004" anchor="ctr"/>
          <a:lstStyle/>
          <a:p>
            <a:endParaRPr lang="en-US"/>
          </a:p>
        </p:txBody>
      </p:sp>
      <p:sp>
        <p:nvSpPr>
          <p:cNvPr id="59397" name="Rectangle 3"/>
          <p:cNvSpPr>
            <a:spLocks noChangeArrowheads="1"/>
          </p:cNvSpPr>
          <p:nvPr/>
        </p:nvSpPr>
        <p:spPr bwMode="auto">
          <a:xfrm>
            <a:off x="3898831" y="8830388"/>
            <a:ext cx="2979808" cy="464426"/>
          </a:xfrm>
          <a:prstGeom prst="rect">
            <a:avLst/>
          </a:prstGeom>
          <a:noFill/>
          <a:ln w="12700">
            <a:noFill/>
            <a:miter lim="800000"/>
            <a:headEnd/>
            <a:tailEnd/>
          </a:ln>
        </p:spPr>
        <p:txBody>
          <a:bodyPr lIns="91765" tIns="45077" rIns="91765" bIns="45077" anchor="b"/>
          <a:lstStyle/>
          <a:p>
            <a:pPr algn="r" defTabSz="924321"/>
            <a:r>
              <a:rPr lang="en-US" sz="1200" dirty="0">
                <a:latin typeface="Times New Roman" pitchFamily="18" charset="0"/>
              </a:rPr>
              <a:t>6</a:t>
            </a:r>
          </a:p>
        </p:txBody>
      </p:sp>
      <p:sp>
        <p:nvSpPr>
          <p:cNvPr id="59398" name="Rectangle 4"/>
          <p:cNvSpPr>
            <a:spLocks noChangeArrowheads="1"/>
          </p:cNvSpPr>
          <p:nvPr/>
        </p:nvSpPr>
        <p:spPr bwMode="auto">
          <a:xfrm>
            <a:off x="1" y="8830388"/>
            <a:ext cx="2979809" cy="464426"/>
          </a:xfrm>
          <a:prstGeom prst="rect">
            <a:avLst/>
          </a:prstGeom>
          <a:noFill/>
          <a:ln w="12700">
            <a:noFill/>
            <a:miter lim="800000"/>
            <a:headEnd/>
            <a:tailEnd/>
          </a:ln>
        </p:spPr>
        <p:txBody>
          <a:bodyPr wrap="none" lIns="90008" tIns="45004" rIns="90008" bIns="45004" anchor="ctr"/>
          <a:lstStyle/>
          <a:p>
            <a:endParaRPr lang="en-US"/>
          </a:p>
        </p:txBody>
      </p:sp>
      <p:sp>
        <p:nvSpPr>
          <p:cNvPr id="59399" name="Rectangle 5"/>
          <p:cNvSpPr>
            <a:spLocks noChangeArrowheads="1"/>
          </p:cNvSpPr>
          <p:nvPr/>
        </p:nvSpPr>
        <p:spPr bwMode="auto">
          <a:xfrm>
            <a:off x="1" y="0"/>
            <a:ext cx="2979809" cy="464427"/>
          </a:xfrm>
          <a:prstGeom prst="rect">
            <a:avLst/>
          </a:prstGeom>
          <a:noFill/>
          <a:ln w="12700">
            <a:noFill/>
            <a:miter lim="800000"/>
            <a:headEnd/>
            <a:tailEnd/>
          </a:ln>
        </p:spPr>
        <p:txBody>
          <a:bodyPr wrap="none" lIns="90008" tIns="45004" rIns="90008" bIns="45004" anchor="ctr"/>
          <a:lstStyle/>
          <a:p>
            <a:endParaRPr lang="en-US"/>
          </a:p>
        </p:txBody>
      </p:sp>
      <p:sp>
        <p:nvSpPr>
          <p:cNvPr id="59400" name="Rectangle 6"/>
          <p:cNvSpPr>
            <a:spLocks noGrp="1" noRot="1" noChangeAspect="1" noChangeArrowheads="1" noTextEdit="1"/>
          </p:cNvSpPr>
          <p:nvPr>
            <p:ph type="sldImg"/>
          </p:nvPr>
        </p:nvSpPr>
        <p:spPr>
          <a:xfrm>
            <a:off x="1125538" y="704850"/>
            <a:ext cx="4629150" cy="3471863"/>
          </a:xfrm>
          <a:solidFill>
            <a:srgbClr val="FFFFFF"/>
          </a:solidFill>
          <a:ln w="12700" cap="flat"/>
        </p:spPr>
      </p:sp>
      <p:sp>
        <p:nvSpPr>
          <p:cNvPr id="59401" name="Rectangle 7"/>
          <p:cNvSpPr>
            <a:spLocks noGrp="1" noChangeArrowheads="1"/>
          </p:cNvSpPr>
          <p:nvPr>
            <p:ph type="body" idx="1"/>
          </p:nvPr>
        </p:nvSpPr>
        <p:spPr>
          <a:xfrm>
            <a:off x="917465" y="4415982"/>
            <a:ext cx="5043711" cy="4181406"/>
          </a:xfrm>
          <a:noFill/>
          <a:ln/>
        </p:spPr>
        <p:txBody>
          <a:bodyPr lIns="91765" tIns="45077" rIns="91765" bIns="45077"/>
          <a:lstStyle/>
          <a:p>
            <a:endParaRPr lang="en-US" dirty="0"/>
          </a:p>
        </p:txBody>
      </p:sp>
    </p:spTree>
    <p:extLst>
      <p:ext uri="{BB962C8B-B14F-4D97-AF65-F5344CB8AC3E}">
        <p14:creationId xmlns:p14="http://schemas.microsoft.com/office/powerpoint/2010/main" val="14761383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1"/>
          <p:cNvSpPr>
            <a:spLocks noGrp="1" noChangeArrowheads="1"/>
          </p:cNvSpPr>
          <p:nvPr>
            <p:ph type="dt" sz="quarter" idx="1"/>
          </p:nvPr>
        </p:nvSpPr>
        <p:spPr>
          <a:noFill/>
        </p:spPr>
        <p:txBody>
          <a:bodyPr/>
          <a:lstStyle/>
          <a:p>
            <a:pPr defTabSz="919590"/>
            <a:fld id="{3F11B6CA-391F-4EFE-854E-AE01A160B202}" type="datetime1">
              <a:rPr lang="en-US" smtClean="0">
                <a:latin typeface="Times New Roman" pitchFamily="18" charset="0"/>
              </a:rPr>
              <a:pPr defTabSz="919590"/>
              <a:t>9/26/2023</a:t>
            </a:fld>
            <a:endParaRPr lang="en-US" dirty="0">
              <a:latin typeface="Times New Roman" pitchFamily="18" charset="0"/>
            </a:endParaRPr>
          </a:p>
        </p:txBody>
      </p:sp>
      <p:sp>
        <p:nvSpPr>
          <p:cNvPr id="59395" name="Rectangle 13"/>
          <p:cNvSpPr>
            <a:spLocks noGrp="1" noChangeArrowheads="1"/>
          </p:cNvSpPr>
          <p:nvPr>
            <p:ph type="sldNum" sz="quarter" idx="5"/>
          </p:nvPr>
        </p:nvSpPr>
        <p:spPr>
          <a:noFill/>
        </p:spPr>
        <p:txBody>
          <a:bodyPr/>
          <a:lstStyle/>
          <a:p>
            <a:pPr defTabSz="919590"/>
            <a:fld id="{851B7C8B-26B0-451C-9C80-B0D524B34A72}" type="slidenum">
              <a:rPr lang="en-US" smtClean="0">
                <a:latin typeface="Times New Roman" pitchFamily="18" charset="0"/>
              </a:rPr>
              <a:pPr defTabSz="919590"/>
              <a:t>32</a:t>
            </a:fld>
            <a:endParaRPr lang="en-US" dirty="0">
              <a:latin typeface="Times New Roman" pitchFamily="18" charset="0"/>
            </a:endParaRPr>
          </a:p>
        </p:txBody>
      </p:sp>
      <p:sp>
        <p:nvSpPr>
          <p:cNvPr id="59396" name="Rectangle 2"/>
          <p:cNvSpPr>
            <a:spLocks noChangeArrowheads="1"/>
          </p:cNvSpPr>
          <p:nvPr/>
        </p:nvSpPr>
        <p:spPr bwMode="auto">
          <a:xfrm>
            <a:off x="3898831" y="0"/>
            <a:ext cx="2979808" cy="464427"/>
          </a:xfrm>
          <a:prstGeom prst="rect">
            <a:avLst/>
          </a:prstGeom>
          <a:noFill/>
          <a:ln w="12700">
            <a:noFill/>
            <a:miter lim="800000"/>
            <a:headEnd/>
            <a:tailEnd/>
          </a:ln>
        </p:spPr>
        <p:txBody>
          <a:bodyPr wrap="none" lIns="90008" tIns="45004" rIns="90008" bIns="45004" anchor="ctr"/>
          <a:lstStyle/>
          <a:p>
            <a:endParaRPr lang="en-US"/>
          </a:p>
        </p:txBody>
      </p:sp>
      <p:sp>
        <p:nvSpPr>
          <p:cNvPr id="59397" name="Rectangle 3"/>
          <p:cNvSpPr>
            <a:spLocks noChangeArrowheads="1"/>
          </p:cNvSpPr>
          <p:nvPr/>
        </p:nvSpPr>
        <p:spPr bwMode="auto">
          <a:xfrm>
            <a:off x="3898831" y="8830388"/>
            <a:ext cx="2979808" cy="464426"/>
          </a:xfrm>
          <a:prstGeom prst="rect">
            <a:avLst/>
          </a:prstGeom>
          <a:noFill/>
          <a:ln w="12700">
            <a:noFill/>
            <a:miter lim="800000"/>
            <a:headEnd/>
            <a:tailEnd/>
          </a:ln>
        </p:spPr>
        <p:txBody>
          <a:bodyPr lIns="91765" tIns="45077" rIns="91765" bIns="45077" anchor="b"/>
          <a:lstStyle/>
          <a:p>
            <a:pPr algn="r" defTabSz="924321"/>
            <a:r>
              <a:rPr lang="en-US" sz="1200" dirty="0">
                <a:latin typeface="Times New Roman" pitchFamily="18" charset="0"/>
              </a:rPr>
              <a:t>6</a:t>
            </a:r>
          </a:p>
        </p:txBody>
      </p:sp>
      <p:sp>
        <p:nvSpPr>
          <p:cNvPr id="59398" name="Rectangle 4"/>
          <p:cNvSpPr>
            <a:spLocks noChangeArrowheads="1"/>
          </p:cNvSpPr>
          <p:nvPr/>
        </p:nvSpPr>
        <p:spPr bwMode="auto">
          <a:xfrm>
            <a:off x="1" y="8830388"/>
            <a:ext cx="2979809" cy="464426"/>
          </a:xfrm>
          <a:prstGeom prst="rect">
            <a:avLst/>
          </a:prstGeom>
          <a:noFill/>
          <a:ln w="12700">
            <a:noFill/>
            <a:miter lim="800000"/>
            <a:headEnd/>
            <a:tailEnd/>
          </a:ln>
        </p:spPr>
        <p:txBody>
          <a:bodyPr wrap="none" lIns="90008" tIns="45004" rIns="90008" bIns="45004" anchor="ctr"/>
          <a:lstStyle/>
          <a:p>
            <a:endParaRPr lang="en-US"/>
          </a:p>
        </p:txBody>
      </p:sp>
      <p:sp>
        <p:nvSpPr>
          <p:cNvPr id="59399" name="Rectangle 5"/>
          <p:cNvSpPr>
            <a:spLocks noChangeArrowheads="1"/>
          </p:cNvSpPr>
          <p:nvPr/>
        </p:nvSpPr>
        <p:spPr bwMode="auto">
          <a:xfrm>
            <a:off x="1" y="0"/>
            <a:ext cx="2979809" cy="464427"/>
          </a:xfrm>
          <a:prstGeom prst="rect">
            <a:avLst/>
          </a:prstGeom>
          <a:noFill/>
          <a:ln w="12700">
            <a:noFill/>
            <a:miter lim="800000"/>
            <a:headEnd/>
            <a:tailEnd/>
          </a:ln>
        </p:spPr>
        <p:txBody>
          <a:bodyPr wrap="none" lIns="90008" tIns="45004" rIns="90008" bIns="45004" anchor="ctr"/>
          <a:lstStyle/>
          <a:p>
            <a:endParaRPr lang="en-US"/>
          </a:p>
        </p:txBody>
      </p:sp>
      <p:sp>
        <p:nvSpPr>
          <p:cNvPr id="59400" name="Rectangle 6"/>
          <p:cNvSpPr>
            <a:spLocks noGrp="1" noRot="1" noChangeAspect="1" noChangeArrowheads="1" noTextEdit="1"/>
          </p:cNvSpPr>
          <p:nvPr>
            <p:ph type="sldImg"/>
          </p:nvPr>
        </p:nvSpPr>
        <p:spPr>
          <a:xfrm>
            <a:off x="1125538" y="704850"/>
            <a:ext cx="4629150" cy="3471863"/>
          </a:xfrm>
          <a:solidFill>
            <a:srgbClr val="FFFFFF"/>
          </a:solidFill>
          <a:ln w="12700" cap="flat"/>
        </p:spPr>
      </p:sp>
      <p:sp>
        <p:nvSpPr>
          <p:cNvPr id="59401" name="Rectangle 7"/>
          <p:cNvSpPr>
            <a:spLocks noGrp="1" noChangeArrowheads="1"/>
          </p:cNvSpPr>
          <p:nvPr>
            <p:ph type="body" idx="1"/>
          </p:nvPr>
        </p:nvSpPr>
        <p:spPr>
          <a:xfrm>
            <a:off x="917465" y="4415982"/>
            <a:ext cx="5043711" cy="4181406"/>
          </a:xfrm>
          <a:noFill/>
          <a:ln/>
        </p:spPr>
        <p:txBody>
          <a:bodyPr lIns="91765" tIns="45077" rIns="91765" bIns="45077"/>
          <a:lstStyle/>
          <a:p>
            <a:endParaRPr lang="en-US" dirty="0"/>
          </a:p>
        </p:txBody>
      </p:sp>
    </p:spTree>
    <p:extLst>
      <p:ext uri="{BB962C8B-B14F-4D97-AF65-F5344CB8AC3E}">
        <p14:creationId xmlns:p14="http://schemas.microsoft.com/office/powerpoint/2010/main" val="21233682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1"/>
          <p:cNvSpPr>
            <a:spLocks noGrp="1" noChangeArrowheads="1"/>
          </p:cNvSpPr>
          <p:nvPr>
            <p:ph type="dt" sz="quarter" idx="1"/>
          </p:nvPr>
        </p:nvSpPr>
        <p:spPr>
          <a:noFill/>
        </p:spPr>
        <p:txBody>
          <a:bodyPr/>
          <a:lstStyle/>
          <a:p>
            <a:pPr defTabSz="919590"/>
            <a:fld id="{3F11B6CA-391F-4EFE-854E-AE01A160B202}" type="datetime1">
              <a:rPr lang="en-US" smtClean="0">
                <a:latin typeface="Times New Roman" pitchFamily="18" charset="0"/>
              </a:rPr>
              <a:pPr defTabSz="919590"/>
              <a:t>9/26/2023</a:t>
            </a:fld>
            <a:endParaRPr lang="en-US" dirty="0">
              <a:latin typeface="Times New Roman" pitchFamily="18" charset="0"/>
            </a:endParaRPr>
          </a:p>
        </p:txBody>
      </p:sp>
      <p:sp>
        <p:nvSpPr>
          <p:cNvPr id="59395" name="Rectangle 13"/>
          <p:cNvSpPr>
            <a:spLocks noGrp="1" noChangeArrowheads="1"/>
          </p:cNvSpPr>
          <p:nvPr>
            <p:ph type="sldNum" sz="quarter" idx="5"/>
          </p:nvPr>
        </p:nvSpPr>
        <p:spPr>
          <a:noFill/>
        </p:spPr>
        <p:txBody>
          <a:bodyPr/>
          <a:lstStyle/>
          <a:p>
            <a:pPr defTabSz="919590"/>
            <a:fld id="{851B7C8B-26B0-451C-9C80-B0D524B34A72}" type="slidenum">
              <a:rPr lang="en-US" smtClean="0">
                <a:latin typeface="Times New Roman" pitchFamily="18" charset="0"/>
              </a:rPr>
              <a:pPr defTabSz="919590"/>
              <a:t>33</a:t>
            </a:fld>
            <a:endParaRPr lang="en-US" dirty="0">
              <a:latin typeface="Times New Roman" pitchFamily="18" charset="0"/>
            </a:endParaRPr>
          </a:p>
        </p:txBody>
      </p:sp>
      <p:sp>
        <p:nvSpPr>
          <p:cNvPr id="59396" name="Rectangle 2"/>
          <p:cNvSpPr>
            <a:spLocks noChangeArrowheads="1"/>
          </p:cNvSpPr>
          <p:nvPr/>
        </p:nvSpPr>
        <p:spPr bwMode="auto">
          <a:xfrm>
            <a:off x="3898831" y="0"/>
            <a:ext cx="2979808" cy="464427"/>
          </a:xfrm>
          <a:prstGeom prst="rect">
            <a:avLst/>
          </a:prstGeom>
          <a:noFill/>
          <a:ln w="12700">
            <a:noFill/>
            <a:miter lim="800000"/>
            <a:headEnd/>
            <a:tailEnd/>
          </a:ln>
        </p:spPr>
        <p:txBody>
          <a:bodyPr wrap="none" lIns="90008" tIns="45004" rIns="90008" bIns="45004" anchor="ctr"/>
          <a:lstStyle/>
          <a:p>
            <a:endParaRPr lang="en-US"/>
          </a:p>
        </p:txBody>
      </p:sp>
      <p:sp>
        <p:nvSpPr>
          <p:cNvPr id="59397" name="Rectangle 3"/>
          <p:cNvSpPr>
            <a:spLocks noChangeArrowheads="1"/>
          </p:cNvSpPr>
          <p:nvPr/>
        </p:nvSpPr>
        <p:spPr bwMode="auto">
          <a:xfrm>
            <a:off x="3898831" y="8830388"/>
            <a:ext cx="2979808" cy="464426"/>
          </a:xfrm>
          <a:prstGeom prst="rect">
            <a:avLst/>
          </a:prstGeom>
          <a:noFill/>
          <a:ln w="12700">
            <a:noFill/>
            <a:miter lim="800000"/>
            <a:headEnd/>
            <a:tailEnd/>
          </a:ln>
        </p:spPr>
        <p:txBody>
          <a:bodyPr lIns="91765" tIns="45077" rIns="91765" bIns="45077" anchor="b"/>
          <a:lstStyle/>
          <a:p>
            <a:pPr algn="r" defTabSz="924321"/>
            <a:r>
              <a:rPr lang="en-US" sz="1200" dirty="0">
                <a:latin typeface="Times New Roman" pitchFamily="18" charset="0"/>
              </a:rPr>
              <a:t>6</a:t>
            </a:r>
          </a:p>
        </p:txBody>
      </p:sp>
      <p:sp>
        <p:nvSpPr>
          <p:cNvPr id="59398" name="Rectangle 4"/>
          <p:cNvSpPr>
            <a:spLocks noChangeArrowheads="1"/>
          </p:cNvSpPr>
          <p:nvPr/>
        </p:nvSpPr>
        <p:spPr bwMode="auto">
          <a:xfrm>
            <a:off x="1" y="8830388"/>
            <a:ext cx="2979809" cy="464426"/>
          </a:xfrm>
          <a:prstGeom prst="rect">
            <a:avLst/>
          </a:prstGeom>
          <a:noFill/>
          <a:ln w="12700">
            <a:noFill/>
            <a:miter lim="800000"/>
            <a:headEnd/>
            <a:tailEnd/>
          </a:ln>
        </p:spPr>
        <p:txBody>
          <a:bodyPr wrap="none" lIns="90008" tIns="45004" rIns="90008" bIns="45004" anchor="ctr"/>
          <a:lstStyle/>
          <a:p>
            <a:endParaRPr lang="en-US"/>
          </a:p>
        </p:txBody>
      </p:sp>
      <p:sp>
        <p:nvSpPr>
          <p:cNvPr id="59399" name="Rectangle 5"/>
          <p:cNvSpPr>
            <a:spLocks noChangeArrowheads="1"/>
          </p:cNvSpPr>
          <p:nvPr/>
        </p:nvSpPr>
        <p:spPr bwMode="auto">
          <a:xfrm>
            <a:off x="1" y="0"/>
            <a:ext cx="2979809" cy="464427"/>
          </a:xfrm>
          <a:prstGeom prst="rect">
            <a:avLst/>
          </a:prstGeom>
          <a:noFill/>
          <a:ln w="12700">
            <a:noFill/>
            <a:miter lim="800000"/>
            <a:headEnd/>
            <a:tailEnd/>
          </a:ln>
        </p:spPr>
        <p:txBody>
          <a:bodyPr wrap="none" lIns="90008" tIns="45004" rIns="90008" bIns="45004" anchor="ctr"/>
          <a:lstStyle/>
          <a:p>
            <a:endParaRPr lang="en-US"/>
          </a:p>
        </p:txBody>
      </p:sp>
      <p:sp>
        <p:nvSpPr>
          <p:cNvPr id="59400" name="Rectangle 6"/>
          <p:cNvSpPr>
            <a:spLocks noGrp="1" noRot="1" noChangeAspect="1" noChangeArrowheads="1" noTextEdit="1"/>
          </p:cNvSpPr>
          <p:nvPr>
            <p:ph type="sldImg"/>
          </p:nvPr>
        </p:nvSpPr>
        <p:spPr>
          <a:xfrm>
            <a:off x="1125538" y="704850"/>
            <a:ext cx="4629150" cy="3471863"/>
          </a:xfrm>
          <a:solidFill>
            <a:srgbClr val="FFFFFF"/>
          </a:solidFill>
          <a:ln w="12700" cap="flat"/>
        </p:spPr>
      </p:sp>
      <p:sp>
        <p:nvSpPr>
          <p:cNvPr id="59401" name="Rectangle 7"/>
          <p:cNvSpPr>
            <a:spLocks noGrp="1" noChangeArrowheads="1"/>
          </p:cNvSpPr>
          <p:nvPr>
            <p:ph type="body" idx="1"/>
          </p:nvPr>
        </p:nvSpPr>
        <p:spPr>
          <a:xfrm>
            <a:off x="917465" y="4415982"/>
            <a:ext cx="5043711" cy="4181406"/>
          </a:xfrm>
          <a:noFill/>
          <a:ln/>
        </p:spPr>
        <p:txBody>
          <a:bodyPr lIns="91765" tIns="45077" rIns="91765" bIns="45077"/>
          <a:lstStyle/>
          <a:p>
            <a:endParaRPr lang="en-US" dirty="0"/>
          </a:p>
        </p:txBody>
      </p:sp>
    </p:spTree>
    <p:extLst>
      <p:ext uri="{BB962C8B-B14F-4D97-AF65-F5344CB8AC3E}">
        <p14:creationId xmlns:p14="http://schemas.microsoft.com/office/powerpoint/2010/main" val="17651050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1"/>
          <p:cNvSpPr>
            <a:spLocks noGrp="1" noChangeArrowheads="1"/>
          </p:cNvSpPr>
          <p:nvPr>
            <p:ph type="dt" sz="quarter" idx="1"/>
          </p:nvPr>
        </p:nvSpPr>
        <p:spPr>
          <a:noFill/>
        </p:spPr>
        <p:txBody>
          <a:bodyPr/>
          <a:lstStyle/>
          <a:p>
            <a:pPr defTabSz="919590"/>
            <a:fld id="{3F11B6CA-391F-4EFE-854E-AE01A160B202}" type="datetime1">
              <a:rPr lang="en-US" smtClean="0">
                <a:latin typeface="Times New Roman" pitchFamily="18" charset="0"/>
              </a:rPr>
              <a:pPr defTabSz="919590"/>
              <a:t>9/26/2023</a:t>
            </a:fld>
            <a:endParaRPr lang="en-US" dirty="0">
              <a:latin typeface="Times New Roman" pitchFamily="18" charset="0"/>
            </a:endParaRPr>
          </a:p>
        </p:txBody>
      </p:sp>
      <p:sp>
        <p:nvSpPr>
          <p:cNvPr id="59395" name="Rectangle 13"/>
          <p:cNvSpPr>
            <a:spLocks noGrp="1" noChangeArrowheads="1"/>
          </p:cNvSpPr>
          <p:nvPr>
            <p:ph type="sldNum" sz="quarter" idx="5"/>
          </p:nvPr>
        </p:nvSpPr>
        <p:spPr>
          <a:noFill/>
        </p:spPr>
        <p:txBody>
          <a:bodyPr/>
          <a:lstStyle/>
          <a:p>
            <a:pPr defTabSz="919590"/>
            <a:fld id="{851B7C8B-26B0-451C-9C80-B0D524B34A72}" type="slidenum">
              <a:rPr lang="en-US" smtClean="0">
                <a:latin typeface="Times New Roman" pitchFamily="18" charset="0"/>
              </a:rPr>
              <a:pPr defTabSz="919590"/>
              <a:t>34</a:t>
            </a:fld>
            <a:endParaRPr lang="en-US" dirty="0">
              <a:latin typeface="Times New Roman" pitchFamily="18" charset="0"/>
            </a:endParaRPr>
          </a:p>
        </p:txBody>
      </p:sp>
      <p:sp>
        <p:nvSpPr>
          <p:cNvPr id="59396" name="Rectangle 2"/>
          <p:cNvSpPr>
            <a:spLocks noChangeArrowheads="1"/>
          </p:cNvSpPr>
          <p:nvPr/>
        </p:nvSpPr>
        <p:spPr bwMode="auto">
          <a:xfrm>
            <a:off x="3898831" y="0"/>
            <a:ext cx="2979808" cy="464427"/>
          </a:xfrm>
          <a:prstGeom prst="rect">
            <a:avLst/>
          </a:prstGeom>
          <a:noFill/>
          <a:ln w="12700">
            <a:noFill/>
            <a:miter lim="800000"/>
            <a:headEnd/>
            <a:tailEnd/>
          </a:ln>
        </p:spPr>
        <p:txBody>
          <a:bodyPr wrap="none" lIns="90008" tIns="45004" rIns="90008" bIns="45004" anchor="ctr"/>
          <a:lstStyle/>
          <a:p>
            <a:endParaRPr lang="en-US"/>
          </a:p>
        </p:txBody>
      </p:sp>
      <p:sp>
        <p:nvSpPr>
          <p:cNvPr id="59397" name="Rectangle 3"/>
          <p:cNvSpPr>
            <a:spLocks noChangeArrowheads="1"/>
          </p:cNvSpPr>
          <p:nvPr/>
        </p:nvSpPr>
        <p:spPr bwMode="auto">
          <a:xfrm>
            <a:off x="3898831" y="8830388"/>
            <a:ext cx="2979808" cy="464426"/>
          </a:xfrm>
          <a:prstGeom prst="rect">
            <a:avLst/>
          </a:prstGeom>
          <a:noFill/>
          <a:ln w="12700">
            <a:noFill/>
            <a:miter lim="800000"/>
            <a:headEnd/>
            <a:tailEnd/>
          </a:ln>
        </p:spPr>
        <p:txBody>
          <a:bodyPr lIns="91765" tIns="45077" rIns="91765" bIns="45077" anchor="b"/>
          <a:lstStyle/>
          <a:p>
            <a:pPr algn="r" defTabSz="924321"/>
            <a:r>
              <a:rPr lang="en-US" sz="1200" dirty="0">
                <a:latin typeface="Times New Roman" pitchFamily="18" charset="0"/>
              </a:rPr>
              <a:t>6</a:t>
            </a:r>
          </a:p>
        </p:txBody>
      </p:sp>
      <p:sp>
        <p:nvSpPr>
          <p:cNvPr id="59398" name="Rectangle 4"/>
          <p:cNvSpPr>
            <a:spLocks noChangeArrowheads="1"/>
          </p:cNvSpPr>
          <p:nvPr/>
        </p:nvSpPr>
        <p:spPr bwMode="auto">
          <a:xfrm>
            <a:off x="1" y="8830388"/>
            <a:ext cx="2979809" cy="464426"/>
          </a:xfrm>
          <a:prstGeom prst="rect">
            <a:avLst/>
          </a:prstGeom>
          <a:noFill/>
          <a:ln w="12700">
            <a:noFill/>
            <a:miter lim="800000"/>
            <a:headEnd/>
            <a:tailEnd/>
          </a:ln>
        </p:spPr>
        <p:txBody>
          <a:bodyPr wrap="none" lIns="90008" tIns="45004" rIns="90008" bIns="45004" anchor="ctr"/>
          <a:lstStyle/>
          <a:p>
            <a:endParaRPr lang="en-US"/>
          </a:p>
        </p:txBody>
      </p:sp>
      <p:sp>
        <p:nvSpPr>
          <p:cNvPr id="59399" name="Rectangle 5"/>
          <p:cNvSpPr>
            <a:spLocks noChangeArrowheads="1"/>
          </p:cNvSpPr>
          <p:nvPr/>
        </p:nvSpPr>
        <p:spPr bwMode="auto">
          <a:xfrm>
            <a:off x="1" y="0"/>
            <a:ext cx="2979809" cy="464427"/>
          </a:xfrm>
          <a:prstGeom prst="rect">
            <a:avLst/>
          </a:prstGeom>
          <a:noFill/>
          <a:ln w="12700">
            <a:noFill/>
            <a:miter lim="800000"/>
            <a:headEnd/>
            <a:tailEnd/>
          </a:ln>
        </p:spPr>
        <p:txBody>
          <a:bodyPr wrap="none" lIns="90008" tIns="45004" rIns="90008" bIns="45004" anchor="ctr"/>
          <a:lstStyle/>
          <a:p>
            <a:endParaRPr lang="en-US"/>
          </a:p>
        </p:txBody>
      </p:sp>
      <p:sp>
        <p:nvSpPr>
          <p:cNvPr id="59400" name="Rectangle 6"/>
          <p:cNvSpPr>
            <a:spLocks noGrp="1" noRot="1" noChangeAspect="1" noChangeArrowheads="1" noTextEdit="1"/>
          </p:cNvSpPr>
          <p:nvPr>
            <p:ph type="sldImg"/>
          </p:nvPr>
        </p:nvSpPr>
        <p:spPr>
          <a:xfrm>
            <a:off x="1125538" y="704850"/>
            <a:ext cx="4629150" cy="3471863"/>
          </a:xfrm>
          <a:solidFill>
            <a:srgbClr val="FFFFFF"/>
          </a:solidFill>
          <a:ln w="12700" cap="flat"/>
        </p:spPr>
      </p:sp>
      <p:sp>
        <p:nvSpPr>
          <p:cNvPr id="59401" name="Rectangle 7"/>
          <p:cNvSpPr>
            <a:spLocks noGrp="1" noChangeArrowheads="1"/>
          </p:cNvSpPr>
          <p:nvPr>
            <p:ph type="body" idx="1"/>
          </p:nvPr>
        </p:nvSpPr>
        <p:spPr>
          <a:xfrm>
            <a:off x="917465" y="4415982"/>
            <a:ext cx="5043711" cy="4181406"/>
          </a:xfrm>
          <a:noFill/>
          <a:ln/>
        </p:spPr>
        <p:txBody>
          <a:bodyPr lIns="91765" tIns="45077" rIns="91765" bIns="45077"/>
          <a:lstStyle/>
          <a:p>
            <a:endParaRPr lang="en-US" dirty="0"/>
          </a:p>
        </p:txBody>
      </p:sp>
    </p:spTree>
    <p:extLst>
      <p:ext uri="{BB962C8B-B14F-4D97-AF65-F5344CB8AC3E}">
        <p14:creationId xmlns:p14="http://schemas.microsoft.com/office/powerpoint/2010/main" val="9382483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Date Placeholder 3"/>
          <p:cNvSpPr>
            <a:spLocks noGrp="1"/>
          </p:cNvSpPr>
          <p:nvPr>
            <p:ph type="dt" idx="10"/>
          </p:nvPr>
        </p:nvSpPr>
        <p:spPr/>
        <p:txBody>
          <a:bodyPr/>
          <a:lstStyle/>
          <a:p>
            <a:pPr>
              <a:defRPr/>
            </a:pPr>
            <a:fld id="{0FFFE89D-53FC-4142-B4AD-A54A45AFA66C}" type="datetime1">
              <a:rPr lang="en-US" smtClean="0"/>
              <a:pPr>
                <a:defRPr/>
              </a:pPr>
              <a:t>9/26/2023</a:t>
            </a:fld>
            <a:endParaRPr lang="en-US"/>
          </a:p>
        </p:txBody>
      </p:sp>
      <p:sp>
        <p:nvSpPr>
          <p:cNvPr id="5" name="Slide Number Placeholder 4"/>
          <p:cNvSpPr>
            <a:spLocks noGrp="1"/>
          </p:cNvSpPr>
          <p:nvPr>
            <p:ph type="sldNum" sz="quarter" idx="11"/>
          </p:nvPr>
        </p:nvSpPr>
        <p:spPr/>
        <p:txBody>
          <a:bodyPr/>
          <a:lstStyle/>
          <a:p>
            <a:pPr>
              <a:defRPr/>
            </a:pPr>
            <a:fld id="{0442F191-8649-4B7C-A0DD-5041223C23DE}" type="slidenum">
              <a:rPr lang="en-US" smtClean="0"/>
              <a:pPr>
                <a:defRPr/>
              </a:pPr>
              <a:t>35</a:t>
            </a:fld>
            <a:endParaRPr lang="en-US"/>
          </a:p>
        </p:txBody>
      </p:sp>
    </p:spTree>
    <p:extLst>
      <p:ext uri="{BB962C8B-B14F-4D97-AF65-F5344CB8AC3E}">
        <p14:creationId xmlns:p14="http://schemas.microsoft.com/office/powerpoint/2010/main" val="2537483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dirty="0"/>
          </a:p>
        </p:txBody>
      </p:sp>
      <p:sp>
        <p:nvSpPr>
          <p:cNvPr id="58372" name="Date Placeholder 3"/>
          <p:cNvSpPr>
            <a:spLocks noGrp="1"/>
          </p:cNvSpPr>
          <p:nvPr>
            <p:ph type="dt" sz="quarter" idx="1"/>
          </p:nvPr>
        </p:nvSpPr>
        <p:spPr>
          <a:noFill/>
        </p:spPr>
        <p:txBody>
          <a:bodyPr/>
          <a:lstStyle/>
          <a:p>
            <a:pPr defTabSz="919590"/>
            <a:fld id="{1E3564E0-CCB8-4219-B8C5-0E0D503F479B}" type="datetime1">
              <a:rPr lang="en-US" smtClean="0">
                <a:latin typeface="Times New Roman" pitchFamily="18" charset="0"/>
              </a:rPr>
              <a:pPr defTabSz="919590"/>
              <a:t>9/26/2023</a:t>
            </a:fld>
            <a:endParaRPr lang="en-US" dirty="0">
              <a:latin typeface="Times New Roman" pitchFamily="18" charset="0"/>
            </a:endParaRPr>
          </a:p>
        </p:txBody>
      </p:sp>
      <p:sp>
        <p:nvSpPr>
          <p:cNvPr id="58373" name="Slide Number Placeholder 4"/>
          <p:cNvSpPr>
            <a:spLocks noGrp="1"/>
          </p:cNvSpPr>
          <p:nvPr>
            <p:ph type="sldNum" sz="quarter" idx="5"/>
          </p:nvPr>
        </p:nvSpPr>
        <p:spPr>
          <a:noFill/>
        </p:spPr>
        <p:txBody>
          <a:bodyPr/>
          <a:lstStyle/>
          <a:p>
            <a:pPr defTabSz="919590"/>
            <a:fld id="{07BA2605-79A3-4DF7-B14D-9F0C81FA42FF}" type="slidenum">
              <a:rPr lang="en-US" smtClean="0">
                <a:latin typeface="Times New Roman" pitchFamily="18" charset="0"/>
              </a:rPr>
              <a:pPr defTabSz="919590"/>
              <a:t>36</a:t>
            </a:fld>
            <a:endParaRPr lang="en-US" dirty="0">
              <a:latin typeface="Times New Roman" pitchFamily="18" charset="0"/>
            </a:endParaRPr>
          </a:p>
        </p:txBody>
      </p:sp>
    </p:spTree>
    <p:extLst>
      <p:ext uri="{BB962C8B-B14F-4D97-AF65-F5344CB8AC3E}">
        <p14:creationId xmlns:p14="http://schemas.microsoft.com/office/powerpoint/2010/main" val="24402087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1"/>
          <p:cNvSpPr>
            <a:spLocks noGrp="1" noChangeArrowheads="1"/>
          </p:cNvSpPr>
          <p:nvPr>
            <p:ph type="dt" sz="quarter" idx="1"/>
          </p:nvPr>
        </p:nvSpPr>
        <p:spPr>
          <a:noFill/>
        </p:spPr>
        <p:txBody>
          <a:bodyPr/>
          <a:lstStyle/>
          <a:p>
            <a:pPr defTabSz="919590"/>
            <a:fld id="{3F11B6CA-391F-4EFE-854E-AE01A160B202}" type="datetime1">
              <a:rPr lang="en-US" smtClean="0">
                <a:latin typeface="Times New Roman" pitchFamily="18" charset="0"/>
              </a:rPr>
              <a:pPr defTabSz="919590"/>
              <a:t>9/26/2023</a:t>
            </a:fld>
            <a:endParaRPr lang="en-US" dirty="0">
              <a:latin typeface="Times New Roman" pitchFamily="18" charset="0"/>
            </a:endParaRPr>
          </a:p>
        </p:txBody>
      </p:sp>
      <p:sp>
        <p:nvSpPr>
          <p:cNvPr id="59395" name="Rectangle 13"/>
          <p:cNvSpPr>
            <a:spLocks noGrp="1" noChangeArrowheads="1"/>
          </p:cNvSpPr>
          <p:nvPr>
            <p:ph type="sldNum" sz="quarter" idx="5"/>
          </p:nvPr>
        </p:nvSpPr>
        <p:spPr>
          <a:noFill/>
        </p:spPr>
        <p:txBody>
          <a:bodyPr/>
          <a:lstStyle/>
          <a:p>
            <a:pPr defTabSz="919590"/>
            <a:fld id="{851B7C8B-26B0-451C-9C80-B0D524B34A72}" type="slidenum">
              <a:rPr lang="en-US" smtClean="0">
                <a:latin typeface="Times New Roman" pitchFamily="18" charset="0"/>
              </a:rPr>
              <a:pPr defTabSz="919590"/>
              <a:t>37</a:t>
            </a:fld>
            <a:endParaRPr lang="en-US" dirty="0">
              <a:latin typeface="Times New Roman" pitchFamily="18" charset="0"/>
            </a:endParaRPr>
          </a:p>
        </p:txBody>
      </p:sp>
      <p:sp>
        <p:nvSpPr>
          <p:cNvPr id="59396" name="Rectangle 2"/>
          <p:cNvSpPr>
            <a:spLocks noChangeArrowheads="1"/>
          </p:cNvSpPr>
          <p:nvPr/>
        </p:nvSpPr>
        <p:spPr bwMode="auto">
          <a:xfrm>
            <a:off x="3898831" y="0"/>
            <a:ext cx="2979808" cy="464427"/>
          </a:xfrm>
          <a:prstGeom prst="rect">
            <a:avLst/>
          </a:prstGeom>
          <a:noFill/>
          <a:ln w="12700">
            <a:noFill/>
            <a:miter lim="800000"/>
            <a:headEnd/>
            <a:tailEnd/>
          </a:ln>
        </p:spPr>
        <p:txBody>
          <a:bodyPr wrap="none" lIns="90008" tIns="45004" rIns="90008" bIns="45004" anchor="ctr"/>
          <a:lstStyle/>
          <a:p>
            <a:endParaRPr lang="en-US"/>
          </a:p>
        </p:txBody>
      </p:sp>
      <p:sp>
        <p:nvSpPr>
          <p:cNvPr id="59397" name="Rectangle 3"/>
          <p:cNvSpPr>
            <a:spLocks noChangeArrowheads="1"/>
          </p:cNvSpPr>
          <p:nvPr/>
        </p:nvSpPr>
        <p:spPr bwMode="auto">
          <a:xfrm>
            <a:off x="3898831" y="8830388"/>
            <a:ext cx="2979808" cy="464426"/>
          </a:xfrm>
          <a:prstGeom prst="rect">
            <a:avLst/>
          </a:prstGeom>
          <a:noFill/>
          <a:ln w="12700">
            <a:noFill/>
            <a:miter lim="800000"/>
            <a:headEnd/>
            <a:tailEnd/>
          </a:ln>
        </p:spPr>
        <p:txBody>
          <a:bodyPr lIns="91765" tIns="45077" rIns="91765" bIns="45077" anchor="b"/>
          <a:lstStyle/>
          <a:p>
            <a:pPr algn="r" defTabSz="924321"/>
            <a:r>
              <a:rPr lang="en-US" sz="1200" dirty="0">
                <a:latin typeface="Times New Roman" pitchFamily="18" charset="0"/>
              </a:rPr>
              <a:t>6</a:t>
            </a:r>
          </a:p>
        </p:txBody>
      </p:sp>
      <p:sp>
        <p:nvSpPr>
          <p:cNvPr id="59398" name="Rectangle 4"/>
          <p:cNvSpPr>
            <a:spLocks noChangeArrowheads="1"/>
          </p:cNvSpPr>
          <p:nvPr/>
        </p:nvSpPr>
        <p:spPr bwMode="auto">
          <a:xfrm>
            <a:off x="1" y="8830388"/>
            <a:ext cx="2979809" cy="464426"/>
          </a:xfrm>
          <a:prstGeom prst="rect">
            <a:avLst/>
          </a:prstGeom>
          <a:noFill/>
          <a:ln w="12700">
            <a:noFill/>
            <a:miter lim="800000"/>
            <a:headEnd/>
            <a:tailEnd/>
          </a:ln>
        </p:spPr>
        <p:txBody>
          <a:bodyPr wrap="none" lIns="90008" tIns="45004" rIns="90008" bIns="45004" anchor="ctr"/>
          <a:lstStyle/>
          <a:p>
            <a:endParaRPr lang="en-US"/>
          </a:p>
        </p:txBody>
      </p:sp>
      <p:sp>
        <p:nvSpPr>
          <p:cNvPr id="59399" name="Rectangle 5"/>
          <p:cNvSpPr>
            <a:spLocks noChangeArrowheads="1"/>
          </p:cNvSpPr>
          <p:nvPr/>
        </p:nvSpPr>
        <p:spPr bwMode="auto">
          <a:xfrm>
            <a:off x="1" y="0"/>
            <a:ext cx="2979809" cy="464427"/>
          </a:xfrm>
          <a:prstGeom prst="rect">
            <a:avLst/>
          </a:prstGeom>
          <a:noFill/>
          <a:ln w="12700">
            <a:noFill/>
            <a:miter lim="800000"/>
            <a:headEnd/>
            <a:tailEnd/>
          </a:ln>
        </p:spPr>
        <p:txBody>
          <a:bodyPr wrap="none" lIns="90008" tIns="45004" rIns="90008" bIns="45004" anchor="ctr"/>
          <a:lstStyle/>
          <a:p>
            <a:endParaRPr lang="en-US"/>
          </a:p>
        </p:txBody>
      </p:sp>
      <p:sp>
        <p:nvSpPr>
          <p:cNvPr id="59400" name="Rectangle 6"/>
          <p:cNvSpPr>
            <a:spLocks noGrp="1" noRot="1" noChangeAspect="1" noChangeArrowheads="1" noTextEdit="1"/>
          </p:cNvSpPr>
          <p:nvPr>
            <p:ph type="sldImg"/>
          </p:nvPr>
        </p:nvSpPr>
        <p:spPr>
          <a:xfrm>
            <a:off x="1125538" y="704850"/>
            <a:ext cx="4629150" cy="3471863"/>
          </a:xfrm>
          <a:solidFill>
            <a:srgbClr val="FFFFFF"/>
          </a:solidFill>
          <a:ln w="12700" cap="flat"/>
        </p:spPr>
      </p:sp>
      <p:sp>
        <p:nvSpPr>
          <p:cNvPr id="59401" name="Rectangle 7"/>
          <p:cNvSpPr>
            <a:spLocks noGrp="1" noChangeArrowheads="1"/>
          </p:cNvSpPr>
          <p:nvPr>
            <p:ph type="body" idx="1"/>
          </p:nvPr>
        </p:nvSpPr>
        <p:spPr>
          <a:xfrm>
            <a:off x="917465" y="4415982"/>
            <a:ext cx="5043711" cy="4181406"/>
          </a:xfrm>
          <a:noFill/>
          <a:ln/>
        </p:spPr>
        <p:txBody>
          <a:bodyPr lIns="91765" tIns="45077" rIns="91765" bIns="45077"/>
          <a:lstStyle/>
          <a:p>
            <a:endParaRPr lang="en-US"/>
          </a:p>
        </p:txBody>
      </p:sp>
    </p:spTree>
    <p:extLst>
      <p:ext uri="{BB962C8B-B14F-4D97-AF65-F5344CB8AC3E}">
        <p14:creationId xmlns:p14="http://schemas.microsoft.com/office/powerpoint/2010/main" val="39999826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1"/>
          <p:cNvSpPr>
            <a:spLocks noGrp="1" noChangeArrowheads="1"/>
          </p:cNvSpPr>
          <p:nvPr>
            <p:ph type="dt" sz="quarter" idx="1"/>
          </p:nvPr>
        </p:nvSpPr>
        <p:spPr>
          <a:noFill/>
        </p:spPr>
        <p:txBody>
          <a:bodyPr/>
          <a:lstStyle/>
          <a:p>
            <a:pPr defTabSz="919590"/>
            <a:fld id="{3F11B6CA-391F-4EFE-854E-AE01A160B202}" type="datetime1">
              <a:rPr lang="en-US" smtClean="0">
                <a:latin typeface="Times New Roman" pitchFamily="18" charset="0"/>
              </a:rPr>
              <a:pPr defTabSz="919590"/>
              <a:t>9/26/2023</a:t>
            </a:fld>
            <a:endParaRPr lang="en-US" dirty="0">
              <a:latin typeface="Times New Roman" pitchFamily="18" charset="0"/>
            </a:endParaRPr>
          </a:p>
        </p:txBody>
      </p:sp>
      <p:sp>
        <p:nvSpPr>
          <p:cNvPr id="59395" name="Rectangle 13"/>
          <p:cNvSpPr>
            <a:spLocks noGrp="1" noChangeArrowheads="1"/>
          </p:cNvSpPr>
          <p:nvPr>
            <p:ph type="sldNum" sz="quarter" idx="5"/>
          </p:nvPr>
        </p:nvSpPr>
        <p:spPr>
          <a:noFill/>
        </p:spPr>
        <p:txBody>
          <a:bodyPr/>
          <a:lstStyle/>
          <a:p>
            <a:pPr defTabSz="919590"/>
            <a:fld id="{851B7C8B-26B0-451C-9C80-B0D524B34A72}" type="slidenum">
              <a:rPr lang="en-US" smtClean="0">
                <a:latin typeface="Times New Roman" pitchFamily="18" charset="0"/>
              </a:rPr>
              <a:pPr defTabSz="919590"/>
              <a:t>38</a:t>
            </a:fld>
            <a:endParaRPr lang="en-US" dirty="0">
              <a:latin typeface="Times New Roman" pitchFamily="18" charset="0"/>
            </a:endParaRPr>
          </a:p>
        </p:txBody>
      </p:sp>
      <p:sp>
        <p:nvSpPr>
          <p:cNvPr id="59396" name="Rectangle 2"/>
          <p:cNvSpPr>
            <a:spLocks noChangeArrowheads="1"/>
          </p:cNvSpPr>
          <p:nvPr/>
        </p:nvSpPr>
        <p:spPr bwMode="auto">
          <a:xfrm>
            <a:off x="3898831" y="0"/>
            <a:ext cx="2979808" cy="464427"/>
          </a:xfrm>
          <a:prstGeom prst="rect">
            <a:avLst/>
          </a:prstGeom>
          <a:noFill/>
          <a:ln w="12700">
            <a:noFill/>
            <a:miter lim="800000"/>
            <a:headEnd/>
            <a:tailEnd/>
          </a:ln>
        </p:spPr>
        <p:txBody>
          <a:bodyPr wrap="none" lIns="90008" tIns="45004" rIns="90008" bIns="45004" anchor="ctr"/>
          <a:lstStyle/>
          <a:p>
            <a:endParaRPr lang="en-US"/>
          </a:p>
        </p:txBody>
      </p:sp>
      <p:sp>
        <p:nvSpPr>
          <p:cNvPr id="59397" name="Rectangle 3"/>
          <p:cNvSpPr>
            <a:spLocks noChangeArrowheads="1"/>
          </p:cNvSpPr>
          <p:nvPr/>
        </p:nvSpPr>
        <p:spPr bwMode="auto">
          <a:xfrm>
            <a:off x="3898831" y="8830388"/>
            <a:ext cx="2979808" cy="464426"/>
          </a:xfrm>
          <a:prstGeom prst="rect">
            <a:avLst/>
          </a:prstGeom>
          <a:noFill/>
          <a:ln w="12700">
            <a:noFill/>
            <a:miter lim="800000"/>
            <a:headEnd/>
            <a:tailEnd/>
          </a:ln>
        </p:spPr>
        <p:txBody>
          <a:bodyPr lIns="91765" tIns="45077" rIns="91765" bIns="45077" anchor="b"/>
          <a:lstStyle/>
          <a:p>
            <a:pPr algn="r" defTabSz="924321"/>
            <a:r>
              <a:rPr lang="en-US" sz="1200" dirty="0">
                <a:latin typeface="Times New Roman" pitchFamily="18" charset="0"/>
              </a:rPr>
              <a:t>6</a:t>
            </a:r>
          </a:p>
        </p:txBody>
      </p:sp>
      <p:sp>
        <p:nvSpPr>
          <p:cNvPr id="59398" name="Rectangle 4"/>
          <p:cNvSpPr>
            <a:spLocks noChangeArrowheads="1"/>
          </p:cNvSpPr>
          <p:nvPr/>
        </p:nvSpPr>
        <p:spPr bwMode="auto">
          <a:xfrm>
            <a:off x="1" y="8830388"/>
            <a:ext cx="2979809" cy="464426"/>
          </a:xfrm>
          <a:prstGeom prst="rect">
            <a:avLst/>
          </a:prstGeom>
          <a:noFill/>
          <a:ln w="12700">
            <a:noFill/>
            <a:miter lim="800000"/>
            <a:headEnd/>
            <a:tailEnd/>
          </a:ln>
        </p:spPr>
        <p:txBody>
          <a:bodyPr wrap="none" lIns="90008" tIns="45004" rIns="90008" bIns="45004" anchor="ctr"/>
          <a:lstStyle/>
          <a:p>
            <a:endParaRPr lang="en-US"/>
          </a:p>
        </p:txBody>
      </p:sp>
      <p:sp>
        <p:nvSpPr>
          <p:cNvPr id="59399" name="Rectangle 5"/>
          <p:cNvSpPr>
            <a:spLocks noChangeArrowheads="1"/>
          </p:cNvSpPr>
          <p:nvPr/>
        </p:nvSpPr>
        <p:spPr bwMode="auto">
          <a:xfrm>
            <a:off x="1" y="0"/>
            <a:ext cx="2979809" cy="464427"/>
          </a:xfrm>
          <a:prstGeom prst="rect">
            <a:avLst/>
          </a:prstGeom>
          <a:noFill/>
          <a:ln w="12700">
            <a:noFill/>
            <a:miter lim="800000"/>
            <a:headEnd/>
            <a:tailEnd/>
          </a:ln>
        </p:spPr>
        <p:txBody>
          <a:bodyPr wrap="none" lIns="90008" tIns="45004" rIns="90008" bIns="45004" anchor="ctr"/>
          <a:lstStyle/>
          <a:p>
            <a:endParaRPr lang="en-US"/>
          </a:p>
        </p:txBody>
      </p:sp>
      <p:sp>
        <p:nvSpPr>
          <p:cNvPr id="59400" name="Rectangle 6"/>
          <p:cNvSpPr>
            <a:spLocks noGrp="1" noRot="1" noChangeAspect="1" noChangeArrowheads="1" noTextEdit="1"/>
          </p:cNvSpPr>
          <p:nvPr>
            <p:ph type="sldImg"/>
          </p:nvPr>
        </p:nvSpPr>
        <p:spPr>
          <a:xfrm>
            <a:off x="1125538" y="704850"/>
            <a:ext cx="4629150" cy="3471863"/>
          </a:xfrm>
          <a:solidFill>
            <a:srgbClr val="FFFFFF"/>
          </a:solidFill>
          <a:ln w="12700" cap="flat"/>
        </p:spPr>
      </p:sp>
      <p:sp>
        <p:nvSpPr>
          <p:cNvPr id="59401" name="Rectangle 7"/>
          <p:cNvSpPr>
            <a:spLocks noGrp="1" noChangeArrowheads="1"/>
          </p:cNvSpPr>
          <p:nvPr>
            <p:ph type="body" idx="1"/>
          </p:nvPr>
        </p:nvSpPr>
        <p:spPr>
          <a:xfrm>
            <a:off x="917465" y="4415982"/>
            <a:ext cx="5043711" cy="4181406"/>
          </a:xfrm>
          <a:noFill/>
          <a:ln/>
        </p:spPr>
        <p:txBody>
          <a:bodyPr lIns="91765" tIns="45077" rIns="91765" bIns="45077"/>
          <a:lstStyle/>
          <a:p>
            <a:endParaRPr lang="en-US"/>
          </a:p>
        </p:txBody>
      </p:sp>
    </p:spTree>
    <p:extLst>
      <p:ext uri="{BB962C8B-B14F-4D97-AF65-F5344CB8AC3E}">
        <p14:creationId xmlns:p14="http://schemas.microsoft.com/office/powerpoint/2010/main" val="612749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1"/>
          <p:cNvSpPr>
            <a:spLocks noGrp="1" noChangeArrowheads="1"/>
          </p:cNvSpPr>
          <p:nvPr>
            <p:ph type="dt" sz="quarter" idx="1"/>
          </p:nvPr>
        </p:nvSpPr>
        <p:spPr>
          <a:noFill/>
        </p:spPr>
        <p:txBody>
          <a:bodyPr/>
          <a:lstStyle/>
          <a:p>
            <a:pPr defTabSz="919590"/>
            <a:fld id="{3F11B6CA-391F-4EFE-854E-AE01A160B202}" type="datetime1">
              <a:rPr lang="en-US" smtClean="0">
                <a:latin typeface="Times New Roman" pitchFamily="18" charset="0"/>
              </a:rPr>
              <a:pPr defTabSz="919590"/>
              <a:t>9/26/2023</a:t>
            </a:fld>
            <a:endParaRPr lang="en-US" dirty="0">
              <a:latin typeface="Times New Roman" pitchFamily="18" charset="0"/>
            </a:endParaRPr>
          </a:p>
        </p:txBody>
      </p:sp>
      <p:sp>
        <p:nvSpPr>
          <p:cNvPr id="59395" name="Rectangle 13"/>
          <p:cNvSpPr>
            <a:spLocks noGrp="1" noChangeArrowheads="1"/>
          </p:cNvSpPr>
          <p:nvPr>
            <p:ph type="sldNum" sz="quarter" idx="5"/>
          </p:nvPr>
        </p:nvSpPr>
        <p:spPr>
          <a:noFill/>
        </p:spPr>
        <p:txBody>
          <a:bodyPr/>
          <a:lstStyle/>
          <a:p>
            <a:pPr defTabSz="919590"/>
            <a:fld id="{851B7C8B-26B0-451C-9C80-B0D524B34A72}" type="slidenum">
              <a:rPr lang="en-US" smtClean="0">
                <a:latin typeface="Times New Roman" pitchFamily="18" charset="0"/>
              </a:rPr>
              <a:pPr defTabSz="919590"/>
              <a:t>39</a:t>
            </a:fld>
            <a:endParaRPr lang="en-US" dirty="0">
              <a:latin typeface="Times New Roman" pitchFamily="18" charset="0"/>
            </a:endParaRPr>
          </a:p>
        </p:txBody>
      </p:sp>
      <p:sp>
        <p:nvSpPr>
          <p:cNvPr id="59396" name="Rectangle 2"/>
          <p:cNvSpPr>
            <a:spLocks noChangeArrowheads="1"/>
          </p:cNvSpPr>
          <p:nvPr/>
        </p:nvSpPr>
        <p:spPr bwMode="auto">
          <a:xfrm>
            <a:off x="3898831" y="0"/>
            <a:ext cx="2979808" cy="464427"/>
          </a:xfrm>
          <a:prstGeom prst="rect">
            <a:avLst/>
          </a:prstGeom>
          <a:noFill/>
          <a:ln w="12700">
            <a:noFill/>
            <a:miter lim="800000"/>
            <a:headEnd/>
            <a:tailEnd/>
          </a:ln>
        </p:spPr>
        <p:txBody>
          <a:bodyPr wrap="none" lIns="90008" tIns="45004" rIns="90008" bIns="45004" anchor="ctr"/>
          <a:lstStyle/>
          <a:p>
            <a:endParaRPr lang="en-US"/>
          </a:p>
        </p:txBody>
      </p:sp>
      <p:sp>
        <p:nvSpPr>
          <p:cNvPr id="59397" name="Rectangle 3"/>
          <p:cNvSpPr>
            <a:spLocks noChangeArrowheads="1"/>
          </p:cNvSpPr>
          <p:nvPr/>
        </p:nvSpPr>
        <p:spPr bwMode="auto">
          <a:xfrm>
            <a:off x="3898831" y="8830388"/>
            <a:ext cx="2979808" cy="464426"/>
          </a:xfrm>
          <a:prstGeom prst="rect">
            <a:avLst/>
          </a:prstGeom>
          <a:noFill/>
          <a:ln w="12700">
            <a:noFill/>
            <a:miter lim="800000"/>
            <a:headEnd/>
            <a:tailEnd/>
          </a:ln>
        </p:spPr>
        <p:txBody>
          <a:bodyPr lIns="91765" tIns="45077" rIns="91765" bIns="45077" anchor="b"/>
          <a:lstStyle/>
          <a:p>
            <a:pPr algn="r" defTabSz="924321"/>
            <a:r>
              <a:rPr lang="en-US" sz="1200" dirty="0">
                <a:latin typeface="Times New Roman" pitchFamily="18" charset="0"/>
              </a:rPr>
              <a:t>6</a:t>
            </a:r>
          </a:p>
        </p:txBody>
      </p:sp>
      <p:sp>
        <p:nvSpPr>
          <p:cNvPr id="59398" name="Rectangle 4"/>
          <p:cNvSpPr>
            <a:spLocks noChangeArrowheads="1"/>
          </p:cNvSpPr>
          <p:nvPr/>
        </p:nvSpPr>
        <p:spPr bwMode="auto">
          <a:xfrm>
            <a:off x="1" y="8830388"/>
            <a:ext cx="2979809" cy="464426"/>
          </a:xfrm>
          <a:prstGeom prst="rect">
            <a:avLst/>
          </a:prstGeom>
          <a:noFill/>
          <a:ln w="12700">
            <a:noFill/>
            <a:miter lim="800000"/>
            <a:headEnd/>
            <a:tailEnd/>
          </a:ln>
        </p:spPr>
        <p:txBody>
          <a:bodyPr wrap="none" lIns="90008" tIns="45004" rIns="90008" bIns="45004" anchor="ctr"/>
          <a:lstStyle/>
          <a:p>
            <a:endParaRPr lang="en-US"/>
          </a:p>
        </p:txBody>
      </p:sp>
      <p:sp>
        <p:nvSpPr>
          <p:cNvPr id="59399" name="Rectangle 5"/>
          <p:cNvSpPr>
            <a:spLocks noChangeArrowheads="1"/>
          </p:cNvSpPr>
          <p:nvPr/>
        </p:nvSpPr>
        <p:spPr bwMode="auto">
          <a:xfrm>
            <a:off x="1" y="0"/>
            <a:ext cx="2979809" cy="464427"/>
          </a:xfrm>
          <a:prstGeom prst="rect">
            <a:avLst/>
          </a:prstGeom>
          <a:noFill/>
          <a:ln w="12700">
            <a:noFill/>
            <a:miter lim="800000"/>
            <a:headEnd/>
            <a:tailEnd/>
          </a:ln>
        </p:spPr>
        <p:txBody>
          <a:bodyPr wrap="none" lIns="90008" tIns="45004" rIns="90008" bIns="45004" anchor="ctr"/>
          <a:lstStyle/>
          <a:p>
            <a:endParaRPr lang="en-US"/>
          </a:p>
        </p:txBody>
      </p:sp>
      <p:sp>
        <p:nvSpPr>
          <p:cNvPr id="59400" name="Rectangle 6"/>
          <p:cNvSpPr>
            <a:spLocks noGrp="1" noRot="1" noChangeAspect="1" noChangeArrowheads="1" noTextEdit="1"/>
          </p:cNvSpPr>
          <p:nvPr>
            <p:ph type="sldImg"/>
          </p:nvPr>
        </p:nvSpPr>
        <p:spPr>
          <a:xfrm>
            <a:off x="1125538" y="704850"/>
            <a:ext cx="4629150" cy="3471863"/>
          </a:xfrm>
          <a:solidFill>
            <a:srgbClr val="FFFFFF"/>
          </a:solidFill>
          <a:ln w="12700" cap="flat"/>
        </p:spPr>
      </p:sp>
      <p:sp>
        <p:nvSpPr>
          <p:cNvPr id="59401" name="Rectangle 7"/>
          <p:cNvSpPr>
            <a:spLocks noGrp="1" noChangeArrowheads="1"/>
          </p:cNvSpPr>
          <p:nvPr>
            <p:ph type="body" idx="1"/>
          </p:nvPr>
        </p:nvSpPr>
        <p:spPr>
          <a:xfrm>
            <a:off x="917465" y="4415982"/>
            <a:ext cx="5043711" cy="4181406"/>
          </a:xfrm>
          <a:noFill/>
          <a:ln/>
        </p:spPr>
        <p:txBody>
          <a:bodyPr lIns="91765" tIns="45077" rIns="91765" bIns="45077"/>
          <a:lstStyle/>
          <a:p>
            <a:endParaRPr lang="en-US"/>
          </a:p>
        </p:txBody>
      </p:sp>
    </p:spTree>
    <p:extLst>
      <p:ext uri="{BB962C8B-B14F-4D97-AF65-F5344CB8AC3E}">
        <p14:creationId xmlns:p14="http://schemas.microsoft.com/office/powerpoint/2010/main" val="1266599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dirty="0"/>
          </a:p>
        </p:txBody>
      </p:sp>
      <p:sp>
        <p:nvSpPr>
          <p:cNvPr id="39940" name="Date Placeholder 3"/>
          <p:cNvSpPr>
            <a:spLocks noGrp="1"/>
          </p:cNvSpPr>
          <p:nvPr>
            <p:ph type="dt" sz="quarter" idx="1"/>
          </p:nvPr>
        </p:nvSpPr>
        <p:spPr>
          <a:noFill/>
        </p:spPr>
        <p:txBody>
          <a:bodyPr/>
          <a:lstStyle/>
          <a:p>
            <a:pPr defTabSz="919590"/>
            <a:fld id="{3CA7FD8E-9A54-41A9-B2F6-60F50D0EC6AD}" type="datetime1">
              <a:rPr lang="en-US" smtClean="0">
                <a:latin typeface="Times New Roman" pitchFamily="18" charset="0"/>
              </a:rPr>
              <a:pPr defTabSz="919590"/>
              <a:t>9/26/2023</a:t>
            </a:fld>
            <a:endParaRPr lang="en-US" dirty="0">
              <a:latin typeface="Times New Roman" pitchFamily="18" charset="0"/>
            </a:endParaRPr>
          </a:p>
        </p:txBody>
      </p:sp>
      <p:sp>
        <p:nvSpPr>
          <p:cNvPr id="39941" name="Slide Number Placeholder 4"/>
          <p:cNvSpPr>
            <a:spLocks noGrp="1"/>
          </p:cNvSpPr>
          <p:nvPr>
            <p:ph type="sldNum" sz="quarter" idx="5"/>
          </p:nvPr>
        </p:nvSpPr>
        <p:spPr>
          <a:noFill/>
        </p:spPr>
        <p:txBody>
          <a:bodyPr/>
          <a:lstStyle/>
          <a:p>
            <a:pPr defTabSz="919590"/>
            <a:fld id="{C3EA20AA-78FB-4786-8B7B-44F6F510265A}" type="slidenum">
              <a:rPr lang="en-US" smtClean="0">
                <a:latin typeface="Times New Roman" pitchFamily="18" charset="0"/>
              </a:rPr>
              <a:pPr defTabSz="919590"/>
              <a:t>4</a:t>
            </a:fld>
            <a:endParaRPr lang="en-US" dirty="0">
              <a:latin typeface="Times New Roman" pitchFamily="18" charset="0"/>
            </a:endParaRPr>
          </a:p>
        </p:txBody>
      </p:sp>
    </p:spTree>
    <p:extLst>
      <p:ext uri="{BB962C8B-B14F-4D97-AF65-F5344CB8AC3E}">
        <p14:creationId xmlns:p14="http://schemas.microsoft.com/office/powerpoint/2010/main" val="753700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1"/>
          <p:cNvSpPr>
            <a:spLocks noGrp="1" noChangeArrowheads="1"/>
          </p:cNvSpPr>
          <p:nvPr>
            <p:ph type="dt" sz="quarter" idx="1"/>
          </p:nvPr>
        </p:nvSpPr>
        <p:spPr>
          <a:noFill/>
        </p:spPr>
        <p:txBody>
          <a:bodyPr/>
          <a:lstStyle/>
          <a:p>
            <a:pPr defTabSz="919590"/>
            <a:fld id="{3F11B6CA-391F-4EFE-854E-AE01A160B202}" type="datetime1">
              <a:rPr lang="en-US" smtClean="0">
                <a:latin typeface="Times New Roman" pitchFamily="18" charset="0"/>
              </a:rPr>
              <a:pPr defTabSz="919590"/>
              <a:t>9/26/2023</a:t>
            </a:fld>
            <a:endParaRPr lang="en-US" dirty="0">
              <a:latin typeface="Times New Roman" pitchFamily="18" charset="0"/>
            </a:endParaRPr>
          </a:p>
        </p:txBody>
      </p:sp>
      <p:sp>
        <p:nvSpPr>
          <p:cNvPr id="59395" name="Rectangle 13"/>
          <p:cNvSpPr>
            <a:spLocks noGrp="1" noChangeArrowheads="1"/>
          </p:cNvSpPr>
          <p:nvPr>
            <p:ph type="sldNum" sz="quarter" idx="5"/>
          </p:nvPr>
        </p:nvSpPr>
        <p:spPr>
          <a:noFill/>
        </p:spPr>
        <p:txBody>
          <a:bodyPr/>
          <a:lstStyle/>
          <a:p>
            <a:pPr defTabSz="919590"/>
            <a:fld id="{851B7C8B-26B0-451C-9C80-B0D524B34A72}" type="slidenum">
              <a:rPr lang="en-US" smtClean="0">
                <a:latin typeface="Times New Roman" pitchFamily="18" charset="0"/>
              </a:rPr>
              <a:pPr defTabSz="919590"/>
              <a:t>40</a:t>
            </a:fld>
            <a:endParaRPr lang="en-US" dirty="0">
              <a:latin typeface="Times New Roman" pitchFamily="18" charset="0"/>
            </a:endParaRPr>
          </a:p>
        </p:txBody>
      </p:sp>
      <p:sp>
        <p:nvSpPr>
          <p:cNvPr id="59396" name="Rectangle 2"/>
          <p:cNvSpPr>
            <a:spLocks noChangeArrowheads="1"/>
          </p:cNvSpPr>
          <p:nvPr/>
        </p:nvSpPr>
        <p:spPr bwMode="auto">
          <a:xfrm>
            <a:off x="3898831" y="0"/>
            <a:ext cx="2979808" cy="464427"/>
          </a:xfrm>
          <a:prstGeom prst="rect">
            <a:avLst/>
          </a:prstGeom>
          <a:noFill/>
          <a:ln w="12700">
            <a:noFill/>
            <a:miter lim="800000"/>
            <a:headEnd/>
            <a:tailEnd/>
          </a:ln>
        </p:spPr>
        <p:txBody>
          <a:bodyPr wrap="none" lIns="90008" tIns="45004" rIns="90008" bIns="45004" anchor="ctr"/>
          <a:lstStyle/>
          <a:p>
            <a:endParaRPr lang="en-US"/>
          </a:p>
        </p:txBody>
      </p:sp>
      <p:sp>
        <p:nvSpPr>
          <p:cNvPr id="59397" name="Rectangle 3"/>
          <p:cNvSpPr>
            <a:spLocks noChangeArrowheads="1"/>
          </p:cNvSpPr>
          <p:nvPr/>
        </p:nvSpPr>
        <p:spPr bwMode="auto">
          <a:xfrm>
            <a:off x="3898831" y="8830388"/>
            <a:ext cx="2979808" cy="464426"/>
          </a:xfrm>
          <a:prstGeom prst="rect">
            <a:avLst/>
          </a:prstGeom>
          <a:noFill/>
          <a:ln w="12700">
            <a:noFill/>
            <a:miter lim="800000"/>
            <a:headEnd/>
            <a:tailEnd/>
          </a:ln>
        </p:spPr>
        <p:txBody>
          <a:bodyPr lIns="91765" tIns="45077" rIns="91765" bIns="45077" anchor="b"/>
          <a:lstStyle/>
          <a:p>
            <a:pPr algn="r" defTabSz="924321"/>
            <a:r>
              <a:rPr lang="en-US" sz="1200" dirty="0">
                <a:latin typeface="Times New Roman" pitchFamily="18" charset="0"/>
              </a:rPr>
              <a:t>6</a:t>
            </a:r>
          </a:p>
        </p:txBody>
      </p:sp>
      <p:sp>
        <p:nvSpPr>
          <p:cNvPr id="59398" name="Rectangle 4"/>
          <p:cNvSpPr>
            <a:spLocks noChangeArrowheads="1"/>
          </p:cNvSpPr>
          <p:nvPr/>
        </p:nvSpPr>
        <p:spPr bwMode="auto">
          <a:xfrm>
            <a:off x="1" y="8830388"/>
            <a:ext cx="2979809" cy="464426"/>
          </a:xfrm>
          <a:prstGeom prst="rect">
            <a:avLst/>
          </a:prstGeom>
          <a:noFill/>
          <a:ln w="12700">
            <a:noFill/>
            <a:miter lim="800000"/>
            <a:headEnd/>
            <a:tailEnd/>
          </a:ln>
        </p:spPr>
        <p:txBody>
          <a:bodyPr wrap="none" lIns="90008" tIns="45004" rIns="90008" bIns="45004" anchor="ctr"/>
          <a:lstStyle/>
          <a:p>
            <a:endParaRPr lang="en-US"/>
          </a:p>
        </p:txBody>
      </p:sp>
      <p:sp>
        <p:nvSpPr>
          <p:cNvPr id="59399" name="Rectangle 5"/>
          <p:cNvSpPr>
            <a:spLocks noChangeArrowheads="1"/>
          </p:cNvSpPr>
          <p:nvPr/>
        </p:nvSpPr>
        <p:spPr bwMode="auto">
          <a:xfrm>
            <a:off x="1" y="0"/>
            <a:ext cx="2979809" cy="464427"/>
          </a:xfrm>
          <a:prstGeom prst="rect">
            <a:avLst/>
          </a:prstGeom>
          <a:noFill/>
          <a:ln w="12700">
            <a:noFill/>
            <a:miter lim="800000"/>
            <a:headEnd/>
            <a:tailEnd/>
          </a:ln>
        </p:spPr>
        <p:txBody>
          <a:bodyPr wrap="none" lIns="90008" tIns="45004" rIns="90008" bIns="45004" anchor="ctr"/>
          <a:lstStyle/>
          <a:p>
            <a:endParaRPr lang="en-US"/>
          </a:p>
        </p:txBody>
      </p:sp>
      <p:sp>
        <p:nvSpPr>
          <p:cNvPr id="59400" name="Rectangle 6"/>
          <p:cNvSpPr>
            <a:spLocks noGrp="1" noRot="1" noChangeAspect="1" noChangeArrowheads="1" noTextEdit="1"/>
          </p:cNvSpPr>
          <p:nvPr>
            <p:ph type="sldImg"/>
          </p:nvPr>
        </p:nvSpPr>
        <p:spPr>
          <a:xfrm>
            <a:off x="1125538" y="704850"/>
            <a:ext cx="4629150" cy="3471863"/>
          </a:xfrm>
          <a:solidFill>
            <a:srgbClr val="FFFFFF"/>
          </a:solidFill>
          <a:ln w="12700" cap="flat"/>
        </p:spPr>
      </p:sp>
      <p:sp>
        <p:nvSpPr>
          <p:cNvPr id="59401" name="Rectangle 7"/>
          <p:cNvSpPr>
            <a:spLocks noGrp="1" noChangeArrowheads="1"/>
          </p:cNvSpPr>
          <p:nvPr>
            <p:ph type="body" idx="1"/>
          </p:nvPr>
        </p:nvSpPr>
        <p:spPr>
          <a:xfrm>
            <a:off x="917465" y="4415982"/>
            <a:ext cx="5043711" cy="4181406"/>
          </a:xfrm>
          <a:noFill/>
          <a:ln/>
        </p:spPr>
        <p:txBody>
          <a:bodyPr lIns="91765" tIns="45077" rIns="91765" bIns="45077"/>
          <a:lstStyle/>
          <a:p>
            <a:endParaRPr lang="en-US"/>
          </a:p>
        </p:txBody>
      </p:sp>
    </p:spTree>
    <p:extLst>
      <p:ext uri="{BB962C8B-B14F-4D97-AF65-F5344CB8AC3E}">
        <p14:creationId xmlns:p14="http://schemas.microsoft.com/office/powerpoint/2010/main" val="3201225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dirty="0"/>
          </a:p>
        </p:txBody>
      </p:sp>
      <p:sp>
        <p:nvSpPr>
          <p:cNvPr id="60420" name="Date Placeholder 3"/>
          <p:cNvSpPr>
            <a:spLocks noGrp="1"/>
          </p:cNvSpPr>
          <p:nvPr>
            <p:ph type="dt" sz="quarter" idx="1"/>
          </p:nvPr>
        </p:nvSpPr>
        <p:spPr>
          <a:noFill/>
        </p:spPr>
        <p:txBody>
          <a:bodyPr/>
          <a:lstStyle/>
          <a:p>
            <a:pPr defTabSz="919590"/>
            <a:fld id="{0E1EC4F2-CBF0-48C1-90B1-F3D5AF6D08B3}" type="datetime1">
              <a:rPr lang="en-US" smtClean="0">
                <a:latin typeface="Times New Roman" pitchFamily="18" charset="0"/>
              </a:rPr>
              <a:pPr defTabSz="919590"/>
              <a:t>9/26/2023</a:t>
            </a:fld>
            <a:endParaRPr lang="en-US" dirty="0">
              <a:latin typeface="Times New Roman" pitchFamily="18" charset="0"/>
            </a:endParaRPr>
          </a:p>
        </p:txBody>
      </p:sp>
      <p:sp>
        <p:nvSpPr>
          <p:cNvPr id="60421" name="Slide Number Placeholder 4"/>
          <p:cNvSpPr>
            <a:spLocks noGrp="1"/>
          </p:cNvSpPr>
          <p:nvPr>
            <p:ph type="sldNum" sz="quarter" idx="5"/>
          </p:nvPr>
        </p:nvSpPr>
        <p:spPr>
          <a:noFill/>
        </p:spPr>
        <p:txBody>
          <a:bodyPr/>
          <a:lstStyle/>
          <a:p>
            <a:pPr defTabSz="919590"/>
            <a:fld id="{2B1A1790-814E-457F-91EF-03DABB1A1C4D}" type="slidenum">
              <a:rPr lang="en-US" smtClean="0">
                <a:latin typeface="Times New Roman" pitchFamily="18" charset="0"/>
              </a:rPr>
              <a:pPr defTabSz="919590"/>
              <a:t>41</a:t>
            </a:fld>
            <a:endParaRPr lang="en-US" dirty="0">
              <a:latin typeface="Times New Roman" pitchFamily="18" charset="0"/>
            </a:endParaRPr>
          </a:p>
        </p:txBody>
      </p:sp>
    </p:spTree>
    <p:extLst>
      <p:ext uri="{BB962C8B-B14F-4D97-AF65-F5344CB8AC3E}">
        <p14:creationId xmlns:p14="http://schemas.microsoft.com/office/powerpoint/2010/main" val="35575051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1"/>
          <p:cNvSpPr>
            <a:spLocks noGrp="1" noChangeArrowheads="1"/>
          </p:cNvSpPr>
          <p:nvPr>
            <p:ph type="dt" sz="quarter" idx="1"/>
          </p:nvPr>
        </p:nvSpPr>
        <p:spPr>
          <a:noFill/>
        </p:spPr>
        <p:txBody>
          <a:bodyPr/>
          <a:lstStyle/>
          <a:p>
            <a:pPr defTabSz="919590"/>
            <a:fld id="{3F11B6CA-391F-4EFE-854E-AE01A160B202}" type="datetime1">
              <a:rPr lang="en-US" smtClean="0">
                <a:latin typeface="Times New Roman" pitchFamily="18" charset="0"/>
              </a:rPr>
              <a:pPr defTabSz="919590"/>
              <a:t>9/26/2023</a:t>
            </a:fld>
            <a:endParaRPr lang="en-US" dirty="0">
              <a:latin typeface="Times New Roman" pitchFamily="18" charset="0"/>
            </a:endParaRPr>
          </a:p>
        </p:txBody>
      </p:sp>
      <p:sp>
        <p:nvSpPr>
          <p:cNvPr id="59395" name="Rectangle 13"/>
          <p:cNvSpPr>
            <a:spLocks noGrp="1" noChangeArrowheads="1"/>
          </p:cNvSpPr>
          <p:nvPr>
            <p:ph type="sldNum" sz="quarter" idx="5"/>
          </p:nvPr>
        </p:nvSpPr>
        <p:spPr>
          <a:noFill/>
        </p:spPr>
        <p:txBody>
          <a:bodyPr/>
          <a:lstStyle/>
          <a:p>
            <a:pPr defTabSz="919590"/>
            <a:fld id="{851B7C8B-26B0-451C-9C80-B0D524B34A72}" type="slidenum">
              <a:rPr lang="en-US" smtClean="0">
                <a:latin typeface="Times New Roman" pitchFamily="18" charset="0"/>
              </a:rPr>
              <a:pPr defTabSz="919590"/>
              <a:t>42</a:t>
            </a:fld>
            <a:endParaRPr lang="en-US" dirty="0">
              <a:latin typeface="Times New Roman" pitchFamily="18" charset="0"/>
            </a:endParaRPr>
          </a:p>
        </p:txBody>
      </p:sp>
      <p:sp>
        <p:nvSpPr>
          <p:cNvPr id="59396" name="Rectangle 2"/>
          <p:cNvSpPr>
            <a:spLocks noChangeArrowheads="1"/>
          </p:cNvSpPr>
          <p:nvPr/>
        </p:nvSpPr>
        <p:spPr bwMode="auto">
          <a:xfrm>
            <a:off x="3898831" y="0"/>
            <a:ext cx="2979808" cy="464427"/>
          </a:xfrm>
          <a:prstGeom prst="rect">
            <a:avLst/>
          </a:prstGeom>
          <a:noFill/>
          <a:ln w="12700">
            <a:noFill/>
            <a:miter lim="800000"/>
            <a:headEnd/>
            <a:tailEnd/>
          </a:ln>
        </p:spPr>
        <p:txBody>
          <a:bodyPr wrap="none" lIns="90008" tIns="45004" rIns="90008" bIns="45004" anchor="ctr"/>
          <a:lstStyle/>
          <a:p>
            <a:endParaRPr lang="en-US"/>
          </a:p>
        </p:txBody>
      </p:sp>
      <p:sp>
        <p:nvSpPr>
          <p:cNvPr id="59397" name="Rectangle 3"/>
          <p:cNvSpPr>
            <a:spLocks noChangeArrowheads="1"/>
          </p:cNvSpPr>
          <p:nvPr/>
        </p:nvSpPr>
        <p:spPr bwMode="auto">
          <a:xfrm>
            <a:off x="3898831" y="8830388"/>
            <a:ext cx="2979808" cy="464426"/>
          </a:xfrm>
          <a:prstGeom prst="rect">
            <a:avLst/>
          </a:prstGeom>
          <a:noFill/>
          <a:ln w="12700">
            <a:noFill/>
            <a:miter lim="800000"/>
            <a:headEnd/>
            <a:tailEnd/>
          </a:ln>
        </p:spPr>
        <p:txBody>
          <a:bodyPr lIns="91765" tIns="45077" rIns="91765" bIns="45077" anchor="b"/>
          <a:lstStyle/>
          <a:p>
            <a:pPr algn="r" defTabSz="924321"/>
            <a:r>
              <a:rPr lang="en-US" sz="1200" dirty="0">
                <a:latin typeface="Times New Roman" pitchFamily="18" charset="0"/>
              </a:rPr>
              <a:t>6</a:t>
            </a:r>
          </a:p>
        </p:txBody>
      </p:sp>
      <p:sp>
        <p:nvSpPr>
          <p:cNvPr id="59398" name="Rectangle 4"/>
          <p:cNvSpPr>
            <a:spLocks noChangeArrowheads="1"/>
          </p:cNvSpPr>
          <p:nvPr/>
        </p:nvSpPr>
        <p:spPr bwMode="auto">
          <a:xfrm>
            <a:off x="1" y="8830388"/>
            <a:ext cx="2979809" cy="464426"/>
          </a:xfrm>
          <a:prstGeom prst="rect">
            <a:avLst/>
          </a:prstGeom>
          <a:noFill/>
          <a:ln w="12700">
            <a:noFill/>
            <a:miter lim="800000"/>
            <a:headEnd/>
            <a:tailEnd/>
          </a:ln>
        </p:spPr>
        <p:txBody>
          <a:bodyPr wrap="none" lIns="90008" tIns="45004" rIns="90008" bIns="45004" anchor="ctr"/>
          <a:lstStyle/>
          <a:p>
            <a:endParaRPr lang="en-US"/>
          </a:p>
        </p:txBody>
      </p:sp>
      <p:sp>
        <p:nvSpPr>
          <p:cNvPr id="59399" name="Rectangle 5"/>
          <p:cNvSpPr>
            <a:spLocks noChangeArrowheads="1"/>
          </p:cNvSpPr>
          <p:nvPr/>
        </p:nvSpPr>
        <p:spPr bwMode="auto">
          <a:xfrm>
            <a:off x="1" y="0"/>
            <a:ext cx="2979809" cy="464427"/>
          </a:xfrm>
          <a:prstGeom prst="rect">
            <a:avLst/>
          </a:prstGeom>
          <a:noFill/>
          <a:ln w="12700">
            <a:noFill/>
            <a:miter lim="800000"/>
            <a:headEnd/>
            <a:tailEnd/>
          </a:ln>
        </p:spPr>
        <p:txBody>
          <a:bodyPr wrap="none" lIns="90008" tIns="45004" rIns="90008" bIns="45004" anchor="ctr"/>
          <a:lstStyle/>
          <a:p>
            <a:endParaRPr lang="en-US"/>
          </a:p>
        </p:txBody>
      </p:sp>
      <p:sp>
        <p:nvSpPr>
          <p:cNvPr id="59400" name="Rectangle 6"/>
          <p:cNvSpPr>
            <a:spLocks noGrp="1" noRot="1" noChangeAspect="1" noChangeArrowheads="1" noTextEdit="1"/>
          </p:cNvSpPr>
          <p:nvPr>
            <p:ph type="sldImg"/>
          </p:nvPr>
        </p:nvSpPr>
        <p:spPr>
          <a:xfrm>
            <a:off x="1125538" y="704850"/>
            <a:ext cx="4629150" cy="3471863"/>
          </a:xfrm>
          <a:solidFill>
            <a:srgbClr val="FFFFFF"/>
          </a:solidFill>
          <a:ln w="12700" cap="flat"/>
        </p:spPr>
      </p:sp>
      <p:sp>
        <p:nvSpPr>
          <p:cNvPr id="59401" name="Rectangle 7"/>
          <p:cNvSpPr>
            <a:spLocks noGrp="1" noChangeArrowheads="1"/>
          </p:cNvSpPr>
          <p:nvPr>
            <p:ph type="body" idx="1"/>
          </p:nvPr>
        </p:nvSpPr>
        <p:spPr>
          <a:xfrm>
            <a:off x="917465" y="4415982"/>
            <a:ext cx="5043711" cy="4181406"/>
          </a:xfrm>
          <a:noFill/>
          <a:ln/>
        </p:spPr>
        <p:txBody>
          <a:bodyPr lIns="91765" tIns="45077" rIns="91765" bIns="45077"/>
          <a:lstStyle/>
          <a:p>
            <a:endParaRPr lang="en-US"/>
          </a:p>
        </p:txBody>
      </p:sp>
    </p:spTree>
    <p:extLst>
      <p:ext uri="{BB962C8B-B14F-4D97-AF65-F5344CB8AC3E}">
        <p14:creationId xmlns:p14="http://schemas.microsoft.com/office/powerpoint/2010/main" val="18707260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0FFFE89D-53FC-4142-B4AD-A54A45AFA66C}" type="datetime1">
              <a:rPr lang="en-US" smtClean="0"/>
              <a:pPr>
                <a:defRPr/>
              </a:pPr>
              <a:t>9/26/2023</a:t>
            </a:fld>
            <a:endParaRPr lang="en-US"/>
          </a:p>
        </p:txBody>
      </p:sp>
      <p:sp>
        <p:nvSpPr>
          <p:cNvPr id="5" name="Slide Number Placeholder 4"/>
          <p:cNvSpPr>
            <a:spLocks noGrp="1"/>
          </p:cNvSpPr>
          <p:nvPr>
            <p:ph type="sldNum" sz="quarter" idx="5"/>
          </p:nvPr>
        </p:nvSpPr>
        <p:spPr/>
        <p:txBody>
          <a:bodyPr/>
          <a:lstStyle/>
          <a:p>
            <a:pPr>
              <a:defRPr/>
            </a:pPr>
            <a:fld id="{0442F191-8649-4B7C-A0DD-5041223C23DE}" type="slidenum">
              <a:rPr lang="en-US" smtClean="0"/>
              <a:pPr>
                <a:defRPr/>
              </a:pPr>
              <a:t>43</a:t>
            </a:fld>
            <a:endParaRPr lang="en-US"/>
          </a:p>
        </p:txBody>
      </p:sp>
    </p:spTree>
    <p:extLst>
      <p:ext uri="{BB962C8B-B14F-4D97-AF65-F5344CB8AC3E}">
        <p14:creationId xmlns:p14="http://schemas.microsoft.com/office/powerpoint/2010/main" val="1314870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1"/>
          <p:cNvSpPr>
            <a:spLocks noGrp="1" noChangeArrowheads="1"/>
          </p:cNvSpPr>
          <p:nvPr>
            <p:ph type="dt" sz="quarter" idx="1"/>
          </p:nvPr>
        </p:nvSpPr>
        <p:spPr>
          <a:noFill/>
        </p:spPr>
        <p:txBody>
          <a:bodyPr/>
          <a:lstStyle/>
          <a:p>
            <a:pPr defTabSz="919590"/>
            <a:fld id="{3F11B6CA-391F-4EFE-854E-AE01A160B202}" type="datetime1">
              <a:rPr lang="en-US" smtClean="0">
                <a:latin typeface="Times New Roman" pitchFamily="18" charset="0"/>
              </a:rPr>
              <a:pPr defTabSz="919590"/>
              <a:t>9/26/2023</a:t>
            </a:fld>
            <a:endParaRPr lang="en-US" dirty="0">
              <a:latin typeface="Times New Roman" pitchFamily="18" charset="0"/>
            </a:endParaRPr>
          </a:p>
        </p:txBody>
      </p:sp>
      <p:sp>
        <p:nvSpPr>
          <p:cNvPr id="59395" name="Rectangle 13"/>
          <p:cNvSpPr>
            <a:spLocks noGrp="1" noChangeArrowheads="1"/>
          </p:cNvSpPr>
          <p:nvPr>
            <p:ph type="sldNum" sz="quarter" idx="5"/>
          </p:nvPr>
        </p:nvSpPr>
        <p:spPr>
          <a:noFill/>
        </p:spPr>
        <p:txBody>
          <a:bodyPr/>
          <a:lstStyle/>
          <a:p>
            <a:pPr defTabSz="919590"/>
            <a:fld id="{851B7C8B-26B0-451C-9C80-B0D524B34A72}" type="slidenum">
              <a:rPr lang="en-US" smtClean="0">
                <a:latin typeface="Times New Roman" pitchFamily="18" charset="0"/>
              </a:rPr>
              <a:pPr defTabSz="919590"/>
              <a:t>44</a:t>
            </a:fld>
            <a:endParaRPr lang="en-US" dirty="0">
              <a:latin typeface="Times New Roman" pitchFamily="18" charset="0"/>
            </a:endParaRPr>
          </a:p>
        </p:txBody>
      </p:sp>
      <p:sp>
        <p:nvSpPr>
          <p:cNvPr id="59396" name="Rectangle 2"/>
          <p:cNvSpPr>
            <a:spLocks noChangeArrowheads="1"/>
          </p:cNvSpPr>
          <p:nvPr/>
        </p:nvSpPr>
        <p:spPr bwMode="auto">
          <a:xfrm>
            <a:off x="3898831" y="0"/>
            <a:ext cx="2979808" cy="464427"/>
          </a:xfrm>
          <a:prstGeom prst="rect">
            <a:avLst/>
          </a:prstGeom>
          <a:noFill/>
          <a:ln w="12700">
            <a:noFill/>
            <a:miter lim="800000"/>
            <a:headEnd/>
            <a:tailEnd/>
          </a:ln>
        </p:spPr>
        <p:txBody>
          <a:bodyPr wrap="none" lIns="90008" tIns="45004" rIns="90008" bIns="45004" anchor="ctr"/>
          <a:lstStyle/>
          <a:p>
            <a:endParaRPr lang="en-US"/>
          </a:p>
        </p:txBody>
      </p:sp>
      <p:sp>
        <p:nvSpPr>
          <p:cNvPr id="59397" name="Rectangle 3"/>
          <p:cNvSpPr>
            <a:spLocks noChangeArrowheads="1"/>
          </p:cNvSpPr>
          <p:nvPr/>
        </p:nvSpPr>
        <p:spPr bwMode="auto">
          <a:xfrm>
            <a:off x="3898831" y="8830388"/>
            <a:ext cx="2979808" cy="464426"/>
          </a:xfrm>
          <a:prstGeom prst="rect">
            <a:avLst/>
          </a:prstGeom>
          <a:noFill/>
          <a:ln w="12700">
            <a:noFill/>
            <a:miter lim="800000"/>
            <a:headEnd/>
            <a:tailEnd/>
          </a:ln>
        </p:spPr>
        <p:txBody>
          <a:bodyPr lIns="91765" tIns="45077" rIns="91765" bIns="45077" anchor="b"/>
          <a:lstStyle/>
          <a:p>
            <a:pPr algn="r" defTabSz="924321"/>
            <a:r>
              <a:rPr lang="en-US" sz="1200" dirty="0">
                <a:latin typeface="Times New Roman" pitchFamily="18" charset="0"/>
              </a:rPr>
              <a:t>6</a:t>
            </a:r>
          </a:p>
        </p:txBody>
      </p:sp>
      <p:sp>
        <p:nvSpPr>
          <p:cNvPr id="59398" name="Rectangle 4"/>
          <p:cNvSpPr>
            <a:spLocks noChangeArrowheads="1"/>
          </p:cNvSpPr>
          <p:nvPr/>
        </p:nvSpPr>
        <p:spPr bwMode="auto">
          <a:xfrm>
            <a:off x="1" y="8830388"/>
            <a:ext cx="2979809" cy="464426"/>
          </a:xfrm>
          <a:prstGeom prst="rect">
            <a:avLst/>
          </a:prstGeom>
          <a:noFill/>
          <a:ln w="12700">
            <a:noFill/>
            <a:miter lim="800000"/>
            <a:headEnd/>
            <a:tailEnd/>
          </a:ln>
        </p:spPr>
        <p:txBody>
          <a:bodyPr wrap="none" lIns="90008" tIns="45004" rIns="90008" bIns="45004" anchor="ctr"/>
          <a:lstStyle/>
          <a:p>
            <a:endParaRPr lang="en-US"/>
          </a:p>
        </p:txBody>
      </p:sp>
      <p:sp>
        <p:nvSpPr>
          <p:cNvPr id="59399" name="Rectangle 5"/>
          <p:cNvSpPr>
            <a:spLocks noChangeArrowheads="1"/>
          </p:cNvSpPr>
          <p:nvPr/>
        </p:nvSpPr>
        <p:spPr bwMode="auto">
          <a:xfrm>
            <a:off x="1" y="0"/>
            <a:ext cx="2979809" cy="464427"/>
          </a:xfrm>
          <a:prstGeom prst="rect">
            <a:avLst/>
          </a:prstGeom>
          <a:noFill/>
          <a:ln w="12700">
            <a:noFill/>
            <a:miter lim="800000"/>
            <a:headEnd/>
            <a:tailEnd/>
          </a:ln>
        </p:spPr>
        <p:txBody>
          <a:bodyPr wrap="none" lIns="90008" tIns="45004" rIns="90008" bIns="45004" anchor="ctr"/>
          <a:lstStyle/>
          <a:p>
            <a:endParaRPr lang="en-US"/>
          </a:p>
        </p:txBody>
      </p:sp>
      <p:sp>
        <p:nvSpPr>
          <p:cNvPr id="59400" name="Rectangle 6"/>
          <p:cNvSpPr>
            <a:spLocks noGrp="1" noRot="1" noChangeAspect="1" noChangeArrowheads="1" noTextEdit="1"/>
          </p:cNvSpPr>
          <p:nvPr>
            <p:ph type="sldImg"/>
          </p:nvPr>
        </p:nvSpPr>
        <p:spPr>
          <a:xfrm>
            <a:off x="1125538" y="704850"/>
            <a:ext cx="4629150" cy="3471863"/>
          </a:xfrm>
          <a:solidFill>
            <a:srgbClr val="FFFFFF"/>
          </a:solidFill>
          <a:ln w="12700" cap="flat"/>
        </p:spPr>
      </p:sp>
      <p:sp>
        <p:nvSpPr>
          <p:cNvPr id="59401" name="Rectangle 7"/>
          <p:cNvSpPr>
            <a:spLocks noGrp="1" noChangeArrowheads="1"/>
          </p:cNvSpPr>
          <p:nvPr>
            <p:ph type="body" idx="1"/>
          </p:nvPr>
        </p:nvSpPr>
        <p:spPr>
          <a:xfrm>
            <a:off x="917465" y="4415982"/>
            <a:ext cx="5043711" cy="4181406"/>
          </a:xfrm>
          <a:noFill/>
          <a:ln/>
        </p:spPr>
        <p:txBody>
          <a:bodyPr lIns="91765" tIns="45077" rIns="91765" bIns="45077"/>
          <a:lstStyle/>
          <a:p>
            <a:endParaRPr lang="en-US"/>
          </a:p>
        </p:txBody>
      </p:sp>
    </p:spTree>
    <p:extLst>
      <p:ext uri="{BB962C8B-B14F-4D97-AF65-F5344CB8AC3E}">
        <p14:creationId xmlns:p14="http://schemas.microsoft.com/office/powerpoint/2010/main" val="19047802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1"/>
          <p:cNvSpPr>
            <a:spLocks noGrp="1" noChangeArrowheads="1"/>
          </p:cNvSpPr>
          <p:nvPr>
            <p:ph type="dt" sz="quarter" idx="1"/>
          </p:nvPr>
        </p:nvSpPr>
        <p:spPr>
          <a:noFill/>
        </p:spPr>
        <p:txBody>
          <a:bodyPr/>
          <a:lstStyle/>
          <a:p>
            <a:pPr defTabSz="919590"/>
            <a:fld id="{3F11B6CA-391F-4EFE-854E-AE01A160B202}" type="datetime1">
              <a:rPr lang="en-US" smtClean="0">
                <a:latin typeface="Times New Roman" pitchFamily="18" charset="0"/>
              </a:rPr>
              <a:pPr defTabSz="919590"/>
              <a:t>9/26/2023</a:t>
            </a:fld>
            <a:endParaRPr lang="en-US" dirty="0">
              <a:latin typeface="Times New Roman" pitchFamily="18" charset="0"/>
            </a:endParaRPr>
          </a:p>
        </p:txBody>
      </p:sp>
      <p:sp>
        <p:nvSpPr>
          <p:cNvPr id="59395" name="Rectangle 13"/>
          <p:cNvSpPr>
            <a:spLocks noGrp="1" noChangeArrowheads="1"/>
          </p:cNvSpPr>
          <p:nvPr>
            <p:ph type="sldNum" sz="quarter" idx="5"/>
          </p:nvPr>
        </p:nvSpPr>
        <p:spPr>
          <a:noFill/>
        </p:spPr>
        <p:txBody>
          <a:bodyPr/>
          <a:lstStyle/>
          <a:p>
            <a:pPr defTabSz="919590"/>
            <a:fld id="{851B7C8B-26B0-451C-9C80-B0D524B34A72}" type="slidenum">
              <a:rPr lang="en-US" smtClean="0">
                <a:latin typeface="Times New Roman" pitchFamily="18" charset="0"/>
              </a:rPr>
              <a:pPr defTabSz="919590"/>
              <a:t>45</a:t>
            </a:fld>
            <a:endParaRPr lang="en-US" dirty="0">
              <a:latin typeface="Times New Roman" pitchFamily="18" charset="0"/>
            </a:endParaRPr>
          </a:p>
        </p:txBody>
      </p:sp>
      <p:sp>
        <p:nvSpPr>
          <p:cNvPr id="59396" name="Rectangle 2"/>
          <p:cNvSpPr>
            <a:spLocks noChangeArrowheads="1"/>
          </p:cNvSpPr>
          <p:nvPr/>
        </p:nvSpPr>
        <p:spPr bwMode="auto">
          <a:xfrm>
            <a:off x="3898831" y="0"/>
            <a:ext cx="2979808" cy="464427"/>
          </a:xfrm>
          <a:prstGeom prst="rect">
            <a:avLst/>
          </a:prstGeom>
          <a:noFill/>
          <a:ln w="12700">
            <a:noFill/>
            <a:miter lim="800000"/>
            <a:headEnd/>
            <a:tailEnd/>
          </a:ln>
        </p:spPr>
        <p:txBody>
          <a:bodyPr wrap="none" lIns="90008" tIns="45004" rIns="90008" bIns="45004" anchor="ctr"/>
          <a:lstStyle/>
          <a:p>
            <a:endParaRPr lang="en-US"/>
          </a:p>
        </p:txBody>
      </p:sp>
      <p:sp>
        <p:nvSpPr>
          <p:cNvPr id="59397" name="Rectangle 3"/>
          <p:cNvSpPr>
            <a:spLocks noChangeArrowheads="1"/>
          </p:cNvSpPr>
          <p:nvPr/>
        </p:nvSpPr>
        <p:spPr bwMode="auto">
          <a:xfrm>
            <a:off x="3898831" y="8830388"/>
            <a:ext cx="2979808" cy="464426"/>
          </a:xfrm>
          <a:prstGeom prst="rect">
            <a:avLst/>
          </a:prstGeom>
          <a:noFill/>
          <a:ln w="12700">
            <a:noFill/>
            <a:miter lim="800000"/>
            <a:headEnd/>
            <a:tailEnd/>
          </a:ln>
        </p:spPr>
        <p:txBody>
          <a:bodyPr lIns="91765" tIns="45077" rIns="91765" bIns="45077" anchor="b"/>
          <a:lstStyle/>
          <a:p>
            <a:pPr algn="r" defTabSz="924321"/>
            <a:r>
              <a:rPr lang="en-US" sz="1200" dirty="0">
                <a:latin typeface="Times New Roman" pitchFamily="18" charset="0"/>
              </a:rPr>
              <a:t>6</a:t>
            </a:r>
          </a:p>
        </p:txBody>
      </p:sp>
      <p:sp>
        <p:nvSpPr>
          <p:cNvPr id="59398" name="Rectangle 4"/>
          <p:cNvSpPr>
            <a:spLocks noChangeArrowheads="1"/>
          </p:cNvSpPr>
          <p:nvPr/>
        </p:nvSpPr>
        <p:spPr bwMode="auto">
          <a:xfrm>
            <a:off x="1" y="8830388"/>
            <a:ext cx="2979809" cy="464426"/>
          </a:xfrm>
          <a:prstGeom prst="rect">
            <a:avLst/>
          </a:prstGeom>
          <a:noFill/>
          <a:ln w="12700">
            <a:noFill/>
            <a:miter lim="800000"/>
            <a:headEnd/>
            <a:tailEnd/>
          </a:ln>
        </p:spPr>
        <p:txBody>
          <a:bodyPr wrap="none" lIns="90008" tIns="45004" rIns="90008" bIns="45004" anchor="ctr"/>
          <a:lstStyle/>
          <a:p>
            <a:endParaRPr lang="en-US"/>
          </a:p>
        </p:txBody>
      </p:sp>
      <p:sp>
        <p:nvSpPr>
          <p:cNvPr id="59399" name="Rectangle 5"/>
          <p:cNvSpPr>
            <a:spLocks noChangeArrowheads="1"/>
          </p:cNvSpPr>
          <p:nvPr/>
        </p:nvSpPr>
        <p:spPr bwMode="auto">
          <a:xfrm>
            <a:off x="1" y="0"/>
            <a:ext cx="2979809" cy="464427"/>
          </a:xfrm>
          <a:prstGeom prst="rect">
            <a:avLst/>
          </a:prstGeom>
          <a:noFill/>
          <a:ln w="12700">
            <a:noFill/>
            <a:miter lim="800000"/>
            <a:headEnd/>
            <a:tailEnd/>
          </a:ln>
        </p:spPr>
        <p:txBody>
          <a:bodyPr wrap="none" lIns="90008" tIns="45004" rIns="90008" bIns="45004" anchor="ctr"/>
          <a:lstStyle/>
          <a:p>
            <a:endParaRPr lang="en-US"/>
          </a:p>
        </p:txBody>
      </p:sp>
      <p:sp>
        <p:nvSpPr>
          <p:cNvPr id="59400" name="Rectangle 6"/>
          <p:cNvSpPr>
            <a:spLocks noGrp="1" noRot="1" noChangeAspect="1" noChangeArrowheads="1" noTextEdit="1"/>
          </p:cNvSpPr>
          <p:nvPr>
            <p:ph type="sldImg"/>
          </p:nvPr>
        </p:nvSpPr>
        <p:spPr>
          <a:xfrm>
            <a:off x="1125538" y="704850"/>
            <a:ext cx="4629150" cy="3471863"/>
          </a:xfrm>
          <a:solidFill>
            <a:srgbClr val="FFFFFF"/>
          </a:solidFill>
          <a:ln w="12700" cap="flat"/>
        </p:spPr>
      </p:sp>
      <p:sp>
        <p:nvSpPr>
          <p:cNvPr id="59401" name="Rectangle 7"/>
          <p:cNvSpPr>
            <a:spLocks noGrp="1" noChangeArrowheads="1"/>
          </p:cNvSpPr>
          <p:nvPr>
            <p:ph type="body" idx="1"/>
          </p:nvPr>
        </p:nvSpPr>
        <p:spPr>
          <a:xfrm>
            <a:off x="917465" y="4415982"/>
            <a:ext cx="5043711" cy="4181406"/>
          </a:xfrm>
          <a:noFill/>
          <a:ln/>
        </p:spPr>
        <p:txBody>
          <a:bodyPr lIns="91765" tIns="45077" rIns="91765" bIns="45077"/>
          <a:lstStyle/>
          <a:p>
            <a:endParaRPr lang="en-US"/>
          </a:p>
        </p:txBody>
      </p:sp>
    </p:spTree>
    <p:extLst>
      <p:ext uri="{BB962C8B-B14F-4D97-AF65-F5344CB8AC3E}">
        <p14:creationId xmlns:p14="http://schemas.microsoft.com/office/powerpoint/2010/main" val="9262641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0FFFE89D-53FC-4142-B4AD-A54A45AFA66C}" type="datetime1">
              <a:rPr lang="en-US" smtClean="0"/>
              <a:pPr>
                <a:defRPr/>
              </a:pPr>
              <a:t>9/26/2023</a:t>
            </a:fld>
            <a:endParaRPr lang="en-US"/>
          </a:p>
        </p:txBody>
      </p:sp>
      <p:sp>
        <p:nvSpPr>
          <p:cNvPr id="5" name="Slide Number Placeholder 4"/>
          <p:cNvSpPr>
            <a:spLocks noGrp="1"/>
          </p:cNvSpPr>
          <p:nvPr>
            <p:ph type="sldNum" sz="quarter" idx="5"/>
          </p:nvPr>
        </p:nvSpPr>
        <p:spPr/>
        <p:txBody>
          <a:bodyPr/>
          <a:lstStyle/>
          <a:p>
            <a:pPr>
              <a:defRPr/>
            </a:pPr>
            <a:fld id="{0442F191-8649-4B7C-A0DD-5041223C23DE}" type="slidenum">
              <a:rPr lang="en-US" smtClean="0"/>
              <a:pPr>
                <a:defRPr/>
              </a:pPr>
              <a:t>46</a:t>
            </a:fld>
            <a:endParaRPr lang="en-US"/>
          </a:p>
        </p:txBody>
      </p:sp>
    </p:spTree>
    <p:extLst>
      <p:ext uri="{BB962C8B-B14F-4D97-AF65-F5344CB8AC3E}">
        <p14:creationId xmlns:p14="http://schemas.microsoft.com/office/powerpoint/2010/main" val="28582925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All examples</a:t>
            </a:r>
            <a:r>
              <a:rPr lang="en-US" baseline="0" dirty="0"/>
              <a:t> </a:t>
            </a:r>
            <a:r>
              <a:rPr lang="en-US" dirty="0"/>
              <a:t>include</a:t>
            </a:r>
            <a:r>
              <a:rPr lang="en-US" baseline="0" dirty="0"/>
              <a:t> </a:t>
            </a:r>
            <a:r>
              <a:rPr lang="en-US" dirty="0"/>
              <a:t>approximate tuition, fees (left</a:t>
            </a:r>
            <a:r>
              <a:rPr lang="en-US" baseline="0" dirty="0"/>
              <a:t> out new student fee), room and board for academic year.</a:t>
            </a:r>
            <a:endParaRPr lang="en-US" dirty="0"/>
          </a:p>
        </p:txBody>
      </p:sp>
      <p:sp>
        <p:nvSpPr>
          <p:cNvPr id="4" name="Date Placeholder 3"/>
          <p:cNvSpPr>
            <a:spLocks noGrp="1"/>
          </p:cNvSpPr>
          <p:nvPr>
            <p:ph type="dt" idx="10"/>
          </p:nvPr>
        </p:nvSpPr>
        <p:spPr/>
        <p:txBody>
          <a:bodyPr/>
          <a:lstStyle/>
          <a:p>
            <a:pPr>
              <a:defRPr/>
            </a:pPr>
            <a:fld id="{0FFFE89D-53FC-4142-B4AD-A54A45AFA66C}" type="datetime1">
              <a:rPr lang="en-US" smtClean="0"/>
              <a:pPr>
                <a:defRPr/>
              </a:pPr>
              <a:t>9/26/2023</a:t>
            </a:fld>
            <a:endParaRPr lang="en-US"/>
          </a:p>
        </p:txBody>
      </p:sp>
      <p:sp>
        <p:nvSpPr>
          <p:cNvPr id="5" name="Slide Number Placeholder 4"/>
          <p:cNvSpPr>
            <a:spLocks noGrp="1"/>
          </p:cNvSpPr>
          <p:nvPr>
            <p:ph type="sldNum" sz="quarter" idx="11"/>
          </p:nvPr>
        </p:nvSpPr>
        <p:spPr/>
        <p:txBody>
          <a:bodyPr/>
          <a:lstStyle/>
          <a:p>
            <a:pPr>
              <a:defRPr/>
            </a:pPr>
            <a:fld id="{0442F191-8649-4B7C-A0DD-5041223C23DE}" type="slidenum">
              <a:rPr lang="en-US" smtClean="0"/>
              <a:pPr>
                <a:defRPr/>
              </a:pPr>
              <a:t>47</a:t>
            </a:fld>
            <a:endParaRPr lang="en-US"/>
          </a:p>
        </p:txBody>
      </p:sp>
    </p:spTree>
    <p:extLst>
      <p:ext uri="{BB962C8B-B14F-4D97-AF65-F5344CB8AC3E}">
        <p14:creationId xmlns:p14="http://schemas.microsoft.com/office/powerpoint/2010/main" val="8870991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pPr marL="171450" indent="-171450">
              <a:buFont typeface="Arial" panose="020B0604020202020204" pitchFamily="34" charset="0"/>
              <a:buChar char="•"/>
            </a:pPr>
            <a:endParaRPr lang="en-US" dirty="0"/>
          </a:p>
        </p:txBody>
      </p:sp>
      <p:sp>
        <p:nvSpPr>
          <p:cNvPr id="64516" name="Date Placeholder 3"/>
          <p:cNvSpPr>
            <a:spLocks noGrp="1"/>
          </p:cNvSpPr>
          <p:nvPr>
            <p:ph type="dt" sz="quarter" idx="1"/>
          </p:nvPr>
        </p:nvSpPr>
        <p:spPr>
          <a:noFill/>
        </p:spPr>
        <p:txBody>
          <a:bodyPr/>
          <a:lstStyle/>
          <a:p>
            <a:pPr defTabSz="919590"/>
            <a:fld id="{561B9135-0947-44A9-BA02-91E903BD243F}" type="datetime1">
              <a:rPr lang="en-US" smtClean="0">
                <a:latin typeface="Times New Roman" pitchFamily="18" charset="0"/>
              </a:rPr>
              <a:pPr defTabSz="919590"/>
              <a:t>9/26/2023</a:t>
            </a:fld>
            <a:endParaRPr lang="en-US" dirty="0">
              <a:latin typeface="Times New Roman" pitchFamily="18" charset="0"/>
            </a:endParaRPr>
          </a:p>
        </p:txBody>
      </p:sp>
      <p:sp>
        <p:nvSpPr>
          <p:cNvPr id="64517" name="Slide Number Placeholder 4"/>
          <p:cNvSpPr>
            <a:spLocks noGrp="1"/>
          </p:cNvSpPr>
          <p:nvPr>
            <p:ph type="sldNum" sz="quarter" idx="5"/>
          </p:nvPr>
        </p:nvSpPr>
        <p:spPr>
          <a:noFill/>
        </p:spPr>
        <p:txBody>
          <a:bodyPr/>
          <a:lstStyle/>
          <a:p>
            <a:pPr defTabSz="919590"/>
            <a:fld id="{E982CA91-9A8F-40D7-AA18-0D7F249E9C89}" type="slidenum">
              <a:rPr lang="en-US" smtClean="0">
                <a:latin typeface="Times New Roman" pitchFamily="18" charset="0"/>
              </a:rPr>
              <a:pPr defTabSz="919590"/>
              <a:t>48</a:t>
            </a:fld>
            <a:endParaRPr lang="en-US" dirty="0">
              <a:latin typeface="Times New Roman" pitchFamily="18" charset="0"/>
            </a:endParaRPr>
          </a:p>
        </p:txBody>
      </p:sp>
    </p:spTree>
    <p:extLst>
      <p:ext uri="{BB962C8B-B14F-4D97-AF65-F5344CB8AC3E}">
        <p14:creationId xmlns:p14="http://schemas.microsoft.com/office/powerpoint/2010/main" val="26883516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0FFFE89D-53FC-4142-B4AD-A54A45AFA66C}" type="datetime1">
              <a:rPr lang="en-US" smtClean="0"/>
              <a:pPr>
                <a:defRPr/>
              </a:pPr>
              <a:t>9/26/2023</a:t>
            </a:fld>
            <a:endParaRPr lang="en-US"/>
          </a:p>
        </p:txBody>
      </p:sp>
      <p:sp>
        <p:nvSpPr>
          <p:cNvPr id="5" name="Slide Number Placeholder 4"/>
          <p:cNvSpPr>
            <a:spLocks noGrp="1"/>
          </p:cNvSpPr>
          <p:nvPr>
            <p:ph type="sldNum" sz="quarter" idx="5"/>
          </p:nvPr>
        </p:nvSpPr>
        <p:spPr/>
        <p:txBody>
          <a:bodyPr/>
          <a:lstStyle/>
          <a:p>
            <a:pPr>
              <a:defRPr/>
            </a:pPr>
            <a:fld id="{0442F191-8649-4B7C-A0DD-5041223C23DE}" type="slidenum">
              <a:rPr lang="en-US" smtClean="0"/>
              <a:pPr>
                <a:defRPr/>
              </a:pPr>
              <a:t>49</a:t>
            </a:fld>
            <a:endParaRPr lang="en-US"/>
          </a:p>
        </p:txBody>
      </p:sp>
    </p:spTree>
    <p:extLst>
      <p:ext uri="{BB962C8B-B14F-4D97-AF65-F5344CB8AC3E}">
        <p14:creationId xmlns:p14="http://schemas.microsoft.com/office/powerpoint/2010/main" val="1534146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Grp="1" noChangeArrowheads="1"/>
          </p:cNvSpPr>
          <p:nvPr>
            <p:ph type="dt" sz="quarter" idx="1"/>
          </p:nvPr>
        </p:nvSpPr>
        <p:spPr>
          <a:noFill/>
        </p:spPr>
        <p:txBody>
          <a:bodyPr/>
          <a:lstStyle/>
          <a:p>
            <a:pPr defTabSz="919590"/>
            <a:fld id="{B7CA1E8A-F3E5-4B55-A7B6-20EAFDB159F1}" type="datetime1">
              <a:rPr lang="en-US" smtClean="0">
                <a:latin typeface="Times New Roman" pitchFamily="18" charset="0"/>
              </a:rPr>
              <a:pPr defTabSz="919590"/>
              <a:t>9/26/2023</a:t>
            </a:fld>
            <a:endParaRPr lang="en-US" dirty="0">
              <a:latin typeface="Times New Roman" pitchFamily="18" charset="0"/>
            </a:endParaRPr>
          </a:p>
        </p:txBody>
      </p:sp>
      <p:sp>
        <p:nvSpPr>
          <p:cNvPr id="40963" name="Rectangle 13"/>
          <p:cNvSpPr>
            <a:spLocks noGrp="1" noChangeArrowheads="1"/>
          </p:cNvSpPr>
          <p:nvPr>
            <p:ph type="sldNum" sz="quarter" idx="5"/>
          </p:nvPr>
        </p:nvSpPr>
        <p:spPr>
          <a:noFill/>
        </p:spPr>
        <p:txBody>
          <a:bodyPr/>
          <a:lstStyle/>
          <a:p>
            <a:pPr defTabSz="919590"/>
            <a:fld id="{A3775888-428F-48E7-9BA3-F8834A92BDD2}" type="slidenum">
              <a:rPr lang="en-US" smtClean="0">
                <a:latin typeface="Times New Roman" pitchFamily="18" charset="0"/>
              </a:rPr>
              <a:pPr defTabSz="919590"/>
              <a:t>5</a:t>
            </a:fld>
            <a:endParaRPr lang="en-US" dirty="0">
              <a:latin typeface="Times New Roman" pitchFamily="18" charset="0"/>
            </a:endParaRPr>
          </a:p>
        </p:txBody>
      </p:sp>
      <p:sp>
        <p:nvSpPr>
          <p:cNvPr id="40964" name="Rectangle 2"/>
          <p:cNvSpPr>
            <a:spLocks noGrp="1" noRot="1" noChangeAspect="1" noChangeArrowheads="1" noTextEdit="1"/>
          </p:cNvSpPr>
          <p:nvPr>
            <p:ph type="sldImg"/>
          </p:nvPr>
        </p:nvSpPr>
        <p:spPr>
          <a:xfrm>
            <a:off x="1125538" y="704850"/>
            <a:ext cx="4630737" cy="3473450"/>
          </a:xfrm>
          <a:ln w="12700" cap="flat">
            <a:solidFill>
              <a:schemeClr val="tx1"/>
            </a:solidFill>
          </a:ln>
        </p:spPr>
      </p:sp>
      <p:sp>
        <p:nvSpPr>
          <p:cNvPr id="40965" name="Rectangle 3"/>
          <p:cNvSpPr>
            <a:spLocks noGrp="1" noChangeArrowheads="1"/>
          </p:cNvSpPr>
          <p:nvPr>
            <p:ph type="body" idx="1"/>
          </p:nvPr>
        </p:nvSpPr>
        <p:spPr>
          <a:xfrm>
            <a:off x="917465" y="4414407"/>
            <a:ext cx="5043711" cy="4181406"/>
          </a:xfrm>
          <a:noFill/>
          <a:ln/>
        </p:spPr>
        <p:txBody>
          <a:bodyPr lIns="93169" tIns="46585" rIns="93169" bIns="46585"/>
          <a:lstStyle/>
          <a:p>
            <a:endParaRPr lang="en-US"/>
          </a:p>
        </p:txBody>
      </p:sp>
    </p:spTree>
    <p:extLst>
      <p:ext uri="{BB962C8B-B14F-4D97-AF65-F5344CB8AC3E}">
        <p14:creationId xmlns:p14="http://schemas.microsoft.com/office/powerpoint/2010/main" val="37960500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HESAA also has on the website</a:t>
            </a:r>
            <a:r>
              <a:rPr lang="en-US" baseline="0" dirty="0"/>
              <a:t> </a:t>
            </a:r>
            <a:r>
              <a:rPr lang="en-US" dirty="0"/>
              <a:t>the NJEI calculator that calculates TAG for estimate purposes only. </a:t>
            </a:r>
          </a:p>
          <a:p>
            <a:endParaRPr lang="en-US" dirty="0"/>
          </a:p>
          <a:p>
            <a:endParaRPr lang="en-US" dirty="0"/>
          </a:p>
        </p:txBody>
      </p:sp>
      <p:sp>
        <p:nvSpPr>
          <p:cNvPr id="4" name="Date Placeholder 3"/>
          <p:cNvSpPr>
            <a:spLocks noGrp="1"/>
          </p:cNvSpPr>
          <p:nvPr>
            <p:ph type="dt" idx="10"/>
          </p:nvPr>
        </p:nvSpPr>
        <p:spPr/>
        <p:txBody>
          <a:bodyPr/>
          <a:lstStyle/>
          <a:p>
            <a:pPr>
              <a:defRPr/>
            </a:pPr>
            <a:fld id="{0FFFE89D-53FC-4142-B4AD-A54A45AFA66C}" type="datetime1">
              <a:rPr lang="en-US" smtClean="0"/>
              <a:pPr>
                <a:defRPr/>
              </a:pPr>
              <a:t>9/26/2023</a:t>
            </a:fld>
            <a:endParaRPr lang="en-US"/>
          </a:p>
        </p:txBody>
      </p:sp>
      <p:sp>
        <p:nvSpPr>
          <p:cNvPr id="5" name="Slide Number Placeholder 4"/>
          <p:cNvSpPr>
            <a:spLocks noGrp="1"/>
          </p:cNvSpPr>
          <p:nvPr>
            <p:ph type="sldNum" sz="quarter" idx="11"/>
          </p:nvPr>
        </p:nvSpPr>
        <p:spPr/>
        <p:txBody>
          <a:bodyPr/>
          <a:lstStyle/>
          <a:p>
            <a:pPr>
              <a:defRPr/>
            </a:pPr>
            <a:fld id="{0442F191-8649-4B7C-A0DD-5041223C23DE}" type="slidenum">
              <a:rPr lang="en-US" smtClean="0"/>
              <a:pPr>
                <a:defRPr/>
              </a:pPr>
              <a:t>50</a:t>
            </a:fld>
            <a:endParaRPr lang="en-US"/>
          </a:p>
        </p:txBody>
      </p:sp>
    </p:spTree>
    <p:extLst>
      <p:ext uri="{BB962C8B-B14F-4D97-AF65-F5344CB8AC3E}">
        <p14:creationId xmlns:p14="http://schemas.microsoft.com/office/powerpoint/2010/main" val="18014923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0FFFE89D-53FC-4142-B4AD-A54A45AFA66C}" type="datetime1">
              <a:rPr lang="en-US" smtClean="0"/>
              <a:pPr>
                <a:defRPr/>
              </a:pPr>
              <a:t>9/26/2023</a:t>
            </a:fld>
            <a:endParaRPr lang="en-US"/>
          </a:p>
        </p:txBody>
      </p:sp>
      <p:sp>
        <p:nvSpPr>
          <p:cNvPr id="5" name="Slide Number Placeholder 4"/>
          <p:cNvSpPr>
            <a:spLocks noGrp="1"/>
          </p:cNvSpPr>
          <p:nvPr>
            <p:ph type="sldNum" sz="quarter" idx="5"/>
          </p:nvPr>
        </p:nvSpPr>
        <p:spPr/>
        <p:txBody>
          <a:bodyPr/>
          <a:lstStyle/>
          <a:p>
            <a:pPr>
              <a:defRPr/>
            </a:pPr>
            <a:fld id="{0442F191-8649-4B7C-A0DD-5041223C23DE}" type="slidenum">
              <a:rPr lang="en-US" smtClean="0"/>
              <a:pPr>
                <a:defRPr/>
              </a:pPr>
              <a:t>51</a:t>
            </a:fld>
            <a:endParaRPr lang="en-US"/>
          </a:p>
        </p:txBody>
      </p:sp>
    </p:spTree>
    <p:extLst>
      <p:ext uri="{BB962C8B-B14F-4D97-AF65-F5344CB8AC3E}">
        <p14:creationId xmlns:p14="http://schemas.microsoft.com/office/powerpoint/2010/main" val="28789802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a:p>
        </p:txBody>
      </p:sp>
      <p:sp>
        <p:nvSpPr>
          <p:cNvPr id="65540" name="Date Placeholder 3"/>
          <p:cNvSpPr>
            <a:spLocks noGrp="1"/>
          </p:cNvSpPr>
          <p:nvPr>
            <p:ph type="dt" sz="quarter" idx="1"/>
          </p:nvPr>
        </p:nvSpPr>
        <p:spPr>
          <a:noFill/>
        </p:spPr>
        <p:txBody>
          <a:bodyPr/>
          <a:lstStyle/>
          <a:p>
            <a:pPr defTabSz="919590"/>
            <a:fld id="{565A1D15-4B1F-46E6-878F-FA70E9007574}" type="datetime1">
              <a:rPr lang="en-US" smtClean="0">
                <a:latin typeface="Times New Roman" pitchFamily="18" charset="0"/>
              </a:rPr>
              <a:pPr defTabSz="919590"/>
              <a:t>9/26/2023</a:t>
            </a:fld>
            <a:endParaRPr lang="en-US" dirty="0">
              <a:latin typeface="Times New Roman" pitchFamily="18" charset="0"/>
            </a:endParaRPr>
          </a:p>
        </p:txBody>
      </p:sp>
      <p:sp>
        <p:nvSpPr>
          <p:cNvPr id="65541" name="Slide Number Placeholder 4"/>
          <p:cNvSpPr>
            <a:spLocks noGrp="1"/>
          </p:cNvSpPr>
          <p:nvPr>
            <p:ph type="sldNum" sz="quarter" idx="5"/>
          </p:nvPr>
        </p:nvSpPr>
        <p:spPr>
          <a:noFill/>
        </p:spPr>
        <p:txBody>
          <a:bodyPr/>
          <a:lstStyle/>
          <a:p>
            <a:pPr defTabSz="919590"/>
            <a:fld id="{38BDB60F-366E-4BE7-9865-D7D07AF07EDB}" type="slidenum">
              <a:rPr lang="en-US" smtClean="0">
                <a:latin typeface="Times New Roman" pitchFamily="18" charset="0"/>
              </a:rPr>
              <a:pPr defTabSz="919590"/>
              <a:t>52</a:t>
            </a:fld>
            <a:endParaRPr lang="en-US" dirty="0">
              <a:latin typeface="Times New Roman" pitchFamily="18" charset="0"/>
            </a:endParaRPr>
          </a:p>
        </p:txBody>
      </p:sp>
    </p:spTree>
    <p:extLst>
      <p:ext uri="{BB962C8B-B14F-4D97-AF65-F5344CB8AC3E}">
        <p14:creationId xmlns:p14="http://schemas.microsoft.com/office/powerpoint/2010/main" val="7013833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a:p>
        </p:txBody>
      </p:sp>
      <p:sp>
        <p:nvSpPr>
          <p:cNvPr id="65540" name="Date Placeholder 3"/>
          <p:cNvSpPr>
            <a:spLocks noGrp="1"/>
          </p:cNvSpPr>
          <p:nvPr>
            <p:ph type="dt" sz="quarter" idx="1"/>
          </p:nvPr>
        </p:nvSpPr>
        <p:spPr>
          <a:noFill/>
        </p:spPr>
        <p:txBody>
          <a:bodyPr/>
          <a:lstStyle/>
          <a:p>
            <a:pPr defTabSz="919590"/>
            <a:fld id="{565A1D15-4B1F-46E6-878F-FA70E9007574}" type="datetime1">
              <a:rPr lang="en-US" smtClean="0">
                <a:latin typeface="Times New Roman" pitchFamily="18" charset="0"/>
              </a:rPr>
              <a:pPr defTabSz="919590"/>
              <a:t>9/26/2023</a:t>
            </a:fld>
            <a:endParaRPr lang="en-US" dirty="0">
              <a:latin typeface="Times New Roman" pitchFamily="18" charset="0"/>
            </a:endParaRPr>
          </a:p>
        </p:txBody>
      </p:sp>
      <p:sp>
        <p:nvSpPr>
          <p:cNvPr id="65541" name="Slide Number Placeholder 4"/>
          <p:cNvSpPr>
            <a:spLocks noGrp="1"/>
          </p:cNvSpPr>
          <p:nvPr>
            <p:ph type="sldNum" sz="quarter" idx="5"/>
          </p:nvPr>
        </p:nvSpPr>
        <p:spPr>
          <a:noFill/>
        </p:spPr>
        <p:txBody>
          <a:bodyPr/>
          <a:lstStyle/>
          <a:p>
            <a:pPr defTabSz="919590"/>
            <a:fld id="{38BDB60F-366E-4BE7-9865-D7D07AF07EDB}" type="slidenum">
              <a:rPr lang="en-US" smtClean="0">
                <a:latin typeface="Times New Roman" pitchFamily="18" charset="0"/>
              </a:rPr>
              <a:pPr defTabSz="919590"/>
              <a:t>53</a:t>
            </a:fld>
            <a:endParaRPr lang="en-US" dirty="0">
              <a:latin typeface="Times New Roman" pitchFamily="18" charset="0"/>
            </a:endParaRPr>
          </a:p>
        </p:txBody>
      </p:sp>
    </p:spTree>
    <p:extLst>
      <p:ext uri="{BB962C8B-B14F-4D97-AF65-F5344CB8AC3E}">
        <p14:creationId xmlns:p14="http://schemas.microsoft.com/office/powerpoint/2010/main" val="3881066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a:p>
        </p:txBody>
      </p:sp>
      <p:sp>
        <p:nvSpPr>
          <p:cNvPr id="65540" name="Date Placeholder 3"/>
          <p:cNvSpPr>
            <a:spLocks noGrp="1"/>
          </p:cNvSpPr>
          <p:nvPr>
            <p:ph type="dt" sz="quarter" idx="1"/>
          </p:nvPr>
        </p:nvSpPr>
        <p:spPr>
          <a:noFill/>
        </p:spPr>
        <p:txBody>
          <a:bodyPr/>
          <a:lstStyle/>
          <a:p>
            <a:pPr defTabSz="919590"/>
            <a:fld id="{565A1D15-4B1F-46E6-878F-FA70E9007574}" type="datetime1">
              <a:rPr lang="en-US" smtClean="0">
                <a:latin typeface="Times New Roman" pitchFamily="18" charset="0"/>
              </a:rPr>
              <a:pPr defTabSz="919590"/>
              <a:t>9/26/2023</a:t>
            </a:fld>
            <a:endParaRPr lang="en-US" dirty="0">
              <a:latin typeface="Times New Roman" pitchFamily="18" charset="0"/>
            </a:endParaRPr>
          </a:p>
        </p:txBody>
      </p:sp>
      <p:sp>
        <p:nvSpPr>
          <p:cNvPr id="65541" name="Slide Number Placeholder 4"/>
          <p:cNvSpPr>
            <a:spLocks noGrp="1"/>
          </p:cNvSpPr>
          <p:nvPr>
            <p:ph type="sldNum" sz="quarter" idx="5"/>
          </p:nvPr>
        </p:nvSpPr>
        <p:spPr>
          <a:noFill/>
        </p:spPr>
        <p:txBody>
          <a:bodyPr/>
          <a:lstStyle/>
          <a:p>
            <a:pPr defTabSz="919590"/>
            <a:fld id="{38BDB60F-366E-4BE7-9865-D7D07AF07EDB}" type="slidenum">
              <a:rPr lang="en-US" smtClean="0">
                <a:latin typeface="Times New Roman" pitchFamily="18" charset="0"/>
              </a:rPr>
              <a:pPr defTabSz="919590"/>
              <a:t>54</a:t>
            </a:fld>
            <a:endParaRPr lang="en-US" dirty="0">
              <a:latin typeface="Times New Roman" pitchFamily="18" charset="0"/>
            </a:endParaRPr>
          </a:p>
        </p:txBody>
      </p:sp>
    </p:spTree>
    <p:extLst>
      <p:ext uri="{BB962C8B-B14F-4D97-AF65-F5344CB8AC3E}">
        <p14:creationId xmlns:p14="http://schemas.microsoft.com/office/powerpoint/2010/main" val="72154677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dirty="0"/>
          </a:p>
        </p:txBody>
      </p:sp>
      <p:sp>
        <p:nvSpPr>
          <p:cNvPr id="62468" name="Date Placeholder 3"/>
          <p:cNvSpPr>
            <a:spLocks noGrp="1"/>
          </p:cNvSpPr>
          <p:nvPr>
            <p:ph type="dt" sz="quarter" idx="1"/>
          </p:nvPr>
        </p:nvSpPr>
        <p:spPr>
          <a:noFill/>
        </p:spPr>
        <p:txBody>
          <a:bodyPr/>
          <a:lstStyle/>
          <a:p>
            <a:pPr defTabSz="919590"/>
            <a:fld id="{4F9AB071-2D69-42DB-95B3-A0A65FAFE306}" type="datetime1">
              <a:rPr lang="en-US" smtClean="0">
                <a:latin typeface="Times New Roman" pitchFamily="18" charset="0"/>
              </a:rPr>
              <a:pPr defTabSz="919590"/>
              <a:t>9/26/2023</a:t>
            </a:fld>
            <a:endParaRPr lang="en-US" dirty="0">
              <a:latin typeface="Times New Roman" pitchFamily="18" charset="0"/>
            </a:endParaRPr>
          </a:p>
        </p:txBody>
      </p:sp>
      <p:sp>
        <p:nvSpPr>
          <p:cNvPr id="62469" name="Slide Number Placeholder 4"/>
          <p:cNvSpPr>
            <a:spLocks noGrp="1"/>
          </p:cNvSpPr>
          <p:nvPr>
            <p:ph type="sldNum" sz="quarter" idx="5"/>
          </p:nvPr>
        </p:nvSpPr>
        <p:spPr>
          <a:noFill/>
        </p:spPr>
        <p:txBody>
          <a:bodyPr/>
          <a:lstStyle/>
          <a:p>
            <a:pPr defTabSz="919590"/>
            <a:fld id="{0F73CEB3-8543-4C5D-9CD5-110CE37AB1B1}" type="slidenum">
              <a:rPr lang="en-US" smtClean="0">
                <a:latin typeface="Times New Roman" pitchFamily="18" charset="0"/>
              </a:rPr>
              <a:pPr defTabSz="919590"/>
              <a:t>55</a:t>
            </a:fld>
            <a:endParaRPr lang="en-US" dirty="0">
              <a:latin typeface="Times New Roman" pitchFamily="18" charset="0"/>
            </a:endParaRPr>
          </a:p>
        </p:txBody>
      </p:sp>
    </p:spTree>
    <p:extLst>
      <p:ext uri="{BB962C8B-B14F-4D97-AF65-F5344CB8AC3E}">
        <p14:creationId xmlns:p14="http://schemas.microsoft.com/office/powerpoint/2010/main" val="23095295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dirty="0"/>
          </a:p>
        </p:txBody>
      </p:sp>
      <p:sp>
        <p:nvSpPr>
          <p:cNvPr id="62468" name="Date Placeholder 3"/>
          <p:cNvSpPr>
            <a:spLocks noGrp="1"/>
          </p:cNvSpPr>
          <p:nvPr>
            <p:ph type="dt" sz="quarter" idx="1"/>
          </p:nvPr>
        </p:nvSpPr>
        <p:spPr>
          <a:noFill/>
        </p:spPr>
        <p:txBody>
          <a:bodyPr/>
          <a:lstStyle/>
          <a:p>
            <a:pPr defTabSz="919590"/>
            <a:fld id="{4F9AB071-2D69-42DB-95B3-A0A65FAFE306}" type="datetime1">
              <a:rPr lang="en-US" smtClean="0">
                <a:latin typeface="Times New Roman" pitchFamily="18" charset="0"/>
              </a:rPr>
              <a:pPr defTabSz="919590"/>
              <a:t>9/26/2023</a:t>
            </a:fld>
            <a:endParaRPr lang="en-US" dirty="0">
              <a:latin typeface="Times New Roman" pitchFamily="18" charset="0"/>
            </a:endParaRPr>
          </a:p>
        </p:txBody>
      </p:sp>
      <p:sp>
        <p:nvSpPr>
          <p:cNvPr id="62469" name="Slide Number Placeholder 4"/>
          <p:cNvSpPr>
            <a:spLocks noGrp="1"/>
          </p:cNvSpPr>
          <p:nvPr>
            <p:ph type="sldNum" sz="quarter" idx="5"/>
          </p:nvPr>
        </p:nvSpPr>
        <p:spPr>
          <a:noFill/>
        </p:spPr>
        <p:txBody>
          <a:bodyPr/>
          <a:lstStyle/>
          <a:p>
            <a:pPr defTabSz="919590"/>
            <a:fld id="{0F73CEB3-8543-4C5D-9CD5-110CE37AB1B1}" type="slidenum">
              <a:rPr lang="en-US" smtClean="0">
                <a:latin typeface="Times New Roman" pitchFamily="18" charset="0"/>
              </a:rPr>
              <a:pPr defTabSz="919590"/>
              <a:t>56</a:t>
            </a:fld>
            <a:endParaRPr lang="en-US" dirty="0">
              <a:latin typeface="Times New Roman" pitchFamily="18" charset="0"/>
            </a:endParaRPr>
          </a:p>
        </p:txBody>
      </p:sp>
    </p:spTree>
    <p:extLst>
      <p:ext uri="{BB962C8B-B14F-4D97-AF65-F5344CB8AC3E}">
        <p14:creationId xmlns:p14="http://schemas.microsoft.com/office/powerpoint/2010/main" val="7847145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a:p>
        </p:txBody>
      </p:sp>
      <p:sp>
        <p:nvSpPr>
          <p:cNvPr id="66564" name="Date Placeholder 3"/>
          <p:cNvSpPr>
            <a:spLocks noGrp="1"/>
          </p:cNvSpPr>
          <p:nvPr>
            <p:ph type="dt" sz="quarter" idx="1"/>
          </p:nvPr>
        </p:nvSpPr>
        <p:spPr>
          <a:noFill/>
        </p:spPr>
        <p:txBody>
          <a:bodyPr/>
          <a:lstStyle/>
          <a:p>
            <a:pPr defTabSz="919590"/>
            <a:fld id="{CCCAB732-F714-4D15-A5EE-D6A83095CDE3}" type="datetime1">
              <a:rPr lang="en-US" smtClean="0">
                <a:latin typeface="Times New Roman" pitchFamily="18" charset="0"/>
              </a:rPr>
              <a:pPr defTabSz="919590"/>
              <a:t>9/26/2023</a:t>
            </a:fld>
            <a:endParaRPr lang="en-US" dirty="0">
              <a:latin typeface="Times New Roman" pitchFamily="18" charset="0"/>
            </a:endParaRPr>
          </a:p>
        </p:txBody>
      </p:sp>
      <p:sp>
        <p:nvSpPr>
          <p:cNvPr id="66565" name="Slide Number Placeholder 4"/>
          <p:cNvSpPr>
            <a:spLocks noGrp="1"/>
          </p:cNvSpPr>
          <p:nvPr>
            <p:ph type="sldNum" sz="quarter" idx="5"/>
          </p:nvPr>
        </p:nvSpPr>
        <p:spPr>
          <a:noFill/>
        </p:spPr>
        <p:txBody>
          <a:bodyPr/>
          <a:lstStyle/>
          <a:p>
            <a:pPr defTabSz="919590"/>
            <a:fld id="{43A8380A-AF68-4115-A340-599A640C9AD1}" type="slidenum">
              <a:rPr lang="en-US" smtClean="0">
                <a:latin typeface="Times New Roman" pitchFamily="18" charset="0"/>
              </a:rPr>
              <a:pPr defTabSz="919590"/>
              <a:t>57</a:t>
            </a:fld>
            <a:endParaRPr lang="en-US" dirty="0">
              <a:latin typeface="Times New Roman" pitchFamily="18" charset="0"/>
            </a:endParaRPr>
          </a:p>
        </p:txBody>
      </p:sp>
    </p:spTree>
    <p:extLst>
      <p:ext uri="{BB962C8B-B14F-4D97-AF65-F5344CB8AC3E}">
        <p14:creationId xmlns:p14="http://schemas.microsoft.com/office/powerpoint/2010/main" val="34506316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a:p>
        </p:txBody>
      </p:sp>
      <p:sp>
        <p:nvSpPr>
          <p:cNvPr id="66564" name="Date Placeholder 3"/>
          <p:cNvSpPr>
            <a:spLocks noGrp="1"/>
          </p:cNvSpPr>
          <p:nvPr>
            <p:ph type="dt" sz="quarter" idx="1"/>
          </p:nvPr>
        </p:nvSpPr>
        <p:spPr>
          <a:noFill/>
        </p:spPr>
        <p:txBody>
          <a:bodyPr/>
          <a:lstStyle/>
          <a:p>
            <a:pPr defTabSz="919590"/>
            <a:fld id="{CCCAB732-F714-4D15-A5EE-D6A83095CDE3}" type="datetime1">
              <a:rPr lang="en-US" smtClean="0">
                <a:latin typeface="Times New Roman" pitchFamily="18" charset="0"/>
              </a:rPr>
              <a:pPr defTabSz="919590"/>
              <a:t>9/26/2023</a:t>
            </a:fld>
            <a:endParaRPr lang="en-US" dirty="0">
              <a:latin typeface="Times New Roman" pitchFamily="18" charset="0"/>
            </a:endParaRPr>
          </a:p>
        </p:txBody>
      </p:sp>
      <p:sp>
        <p:nvSpPr>
          <p:cNvPr id="66565" name="Slide Number Placeholder 4"/>
          <p:cNvSpPr>
            <a:spLocks noGrp="1"/>
          </p:cNvSpPr>
          <p:nvPr>
            <p:ph type="sldNum" sz="quarter" idx="5"/>
          </p:nvPr>
        </p:nvSpPr>
        <p:spPr>
          <a:noFill/>
        </p:spPr>
        <p:txBody>
          <a:bodyPr/>
          <a:lstStyle/>
          <a:p>
            <a:pPr defTabSz="919590"/>
            <a:fld id="{43A8380A-AF68-4115-A340-599A640C9AD1}" type="slidenum">
              <a:rPr lang="en-US" smtClean="0">
                <a:latin typeface="Times New Roman" pitchFamily="18" charset="0"/>
              </a:rPr>
              <a:pPr defTabSz="919590"/>
              <a:t>58</a:t>
            </a:fld>
            <a:endParaRPr lang="en-US" dirty="0">
              <a:latin typeface="Times New Roman" pitchFamily="18" charset="0"/>
            </a:endParaRPr>
          </a:p>
        </p:txBody>
      </p:sp>
    </p:spTree>
    <p:extLst>
      <p:ext uri="{BB962C8B-B14F-4D97-AF65-F5344CB8AC3E}">
        <p14:creationId xmlns:p14="http://schemas.microsoft.com/office/powerpoint/2010/main" val="209764884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a:p>
        </p:txBody>
      </p:sp>
      <p:sp>
        <p:nvSpPr>
          <p:cNvPr id="68612" name="Date Placeholder 3"/>
          <p:cNvSpPr>
            <a:spLocks noGrp="1"/>
          </p:cNvSpPr>
          <p:nvPr>
            <p:ph type="dt" sz="quarter" idx="1"/>
          </p:nvPr>
        </p:nvSpPr>
        <p:spPr>
          <a:noFill/>
        </p:spPr>
        <p:txBody>
          <a:bodyPr/>
          <a:lstStyle/>
          <a:p>
            <a:pPr defTabSz="919590"/>
            <a:fld id="{1B5B63BE-2B71-42F1-8702-3046F8DA910E}" type="datetime1">
              <a:rPr lang="en-US" smtClean="0">
                <a:latin typeface="Times New Roman" pitchFamily="18" charset="0"/>
              </a:rPr>
              <a:pPr defTabSz="919590"/>
              <a:t>9/26/2023</a:t>
            </a:fld>
            <a:endParaRPr lang="en-US" dirty="0">
              <a:latin typeface="Times New Roman" pitchFamily="18" charset="0"/>
            </a:endParaRPr>
          </a:p>
        </p:txBody>
      </p:sp>
      <p:sp>
        <p:nvSpPr>
          <p:cNvPr id="68613" name="Slide Number Placeholder 4"/>
          <p:cNvSpPr>
            <a:spLocks noGrp="1"/>
          </p:cNvSpPr>
          <p:nvPr>
            <p:ph type="sldNum" sz="quarter" idx="5"/>
          </p:nvPr>
        </p:nvSpPr>
        <p:spPr>
          <a:noFill/>
        </p:spPr>
        <p:txBody>
          <a:bodyPr/>
          <a:lstStyle/>
          <a:p>
            <a:pPr defTabSz="919590"/>
            <a:fld id="{F2C9BA8F-3FCF-4CC2-B230-23F2CB55126C}" type="slidenum">
              <a:rPr lang="en-US" smtClean="0">
                <a:latin typeface="Times New Roman" pitchFamily="18" charset="0"/>
              </a:rPr>
              <a:pPr defTabSz="919590"/>
              <a:t>59</a:t>
            </a:fld>
            <a:endParaRPr lang="en-US" dirty="0">
              <a:latin typeface="Times New Roman" pitchFamily="18" charset="0"/>
            </a:endParaRPr>
          </a:p>
        </p:txBody>
      </p:sp>
    </p:spTree>
    <p:extLst>
      <p:ext uri="{BB962C8B-B14F-4D97-AF65-F5344CB8AC3E}">
        <p14:creationId xmlns:p14="http://schemas.microsoft.com/office/powerpoint/2010/main" val="3096074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dirty="0"/>
          </a:p>
        </p:txBody>
      </p:sp>
      <p:sp>
        <p:nvSpPr>
          <p:cNvPr id="39940" name="Date Placeholder 3"/>
          <p:cNvSpPr>
            <a:spLocks noGrp="1"/>
          </p:cNvSpPr>
          <p:nvPr>
            <p:ph type="dt" sz="quarter" idx="1"/>
          </p:nvPr>
        </p:nvSpPr>
        <p:spPr>
          <a:noFill/>
        </p:spPr>
        <p:txBody>
          <a:bodyPr/>
          <a:lstStyle/>
          <a:p>
            <a:pPr defTabSz="919590"/>
            <a:fld id="{3CA7FD8E-9A54-41A9-B2F6-60F50D0EC6AD}" type="datetime1">
              <a:rPr lang="en-US" smtClean="0">
                <a:latin typeface="Times New Roman" pitchFamily="18" charset="0"/>
              </a:rPr>
              <a:pPr defTabSz="919590"/>
              <a:t>9/26/2023</a:t>
            </a:fld>
            <a:endParaRPr lang="en-US" dirty="0">
              <a:latin typeface="Times New Roman" pitchFamily="18" charset="0"/>
            </a:endParaRPr>
          </a:p>
        </p:txBody>
      </p:sp>
      <p:sp>
        <p:nvSpPr>
          <p:cNvPr id="39941" name="Slide Number Placeholder 4"/>
          <p:cNvSpPr>
            <a:spLocks noGrp="1"/>
          </p:cNvSpPr>
          <p:nvPr>
            <p:ph type="sldNum" sz="quarter" idx="5"/>
          </p:nvPr>
        </p:nvSpPr>
        <p:spPr>
          <a:noFill/>
        </p:spPr>
        <p:txBody>
          <a:bodyPr/>
          <a:lstStyle/>
          <a:p>
            <a:pPr defTabSz="919590"/>
            <a:fld id="{C3EA20AA-78FB-4786-8B7B-44F6F510265A}" type="slidenum">
              <a:rPr lang="en-US" smtClean="0">
                <a:latin typeface="Times New Roman" pitchFamily="18" charset="0"/>
              </a:rPr>
              <a:pPr defTabSz="919590"/>
              <a:t>6</a:t>
            </a:fld>
            <a:endParaRPr lang="en-US" dirty="0">
              <a:latin typeface="Times New Roman" pitchFamily="18" charset="0"/>
            </a:endParaRPr>
          </a:p>
        </p:txBody>
      </p:sp>
    </p:spTree>
    <p:extLst>
      <p:ext uri="{BB962C8B-B14F-4D97-AF65-F5344CB8AC3E}">
        <p14:creationId xmlns:p14="http://schemas.microsoft.com/office/powerpoint/2010/main" val="1780873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dirty="0"/>
          </a:p>
        </p:txBody>
      </p:sp>
      <p:sp>
        <p:nvSpPr>
          <p:cNvPr id="39940" name="Date Placeholder 3"/>
          <p:cNvSpPr>
            <a:spLocks noGrp="1"/>
          </p:cNvSpPr>
          <p:nvPr>
            <p:ph type="dt" sz="quarter" idx="1"/>
          </p:nvPr>
        </p:nvSpPr>
        <p:spPr>
          <a:noFill/>
        </p:spPr>
        <p:txBody>
          <a:bodyPr/>
          <a:lstStyle/>
          <a:p>
            <a:pPr defTabSz="919590"/>
            <a:fld id="{3CA7FD8E-9A54-41A9-B2F6-60F50D0EC6AD}" type="datetime1">
              <a:rPr lang="en-US" smtClean="0">
                <a:latin typeface="Times New Roman" pitchFamily="18" charset="0"/>
              </a:rPr>
              <a:pPr defTabSz="919590"/>
              <a:t>9/26/2023</a:t>
            </a:fld>
            <a:endParaRPr lang="en-US" dirty="0">
              <a:latin typeface="Times New Roman" pitchFamily="18" charset="0"/>
            </a:endParaRPr>
          </a:p>
        </p:txBody>
      </p:sp>
      <p:sp>
        <p:nvSpPr>
          <p:cNvPr id="39941" name="Slide Number Placeholder 4"/>
          <p:cNvSpPr>
            <a:spLocks noGrp="1"/>
          </p:cNvSpPr>
          <p:nvPr>
            <p:ph type="sldNum" sz="quarter" idx="5"/>
          </p:nvPr>
        </p:nvSpPr>
        <p:spPr>
          <a:noFill/>
        </p:spPr>
        <p:txBody>
          <a:bodyPr/>
          <a:lstStyle/>
          <a:p>
            <a:pPr defTabSz="919590"/>
            <a:fld id="{C3EA20AA-78FB-4786-8B7B-44F6F510265A}" type="slidenum">
              <a:rPr lang="en-US" smtClean="0">
                <a:latin typeface="Times New Roman" pitchFamily="18" charset="0"/>
              </a:rPr>
              <a:pPr defTabSz="919590"/>
              <a:t>7</a:t>
            </a:fld>
            <a:endParaRPr lang="en-US" dirty="0">
              <a:latin typeface="Times New Roman" pitchFamily="18" charset="0"/>
            </a:endParaRPr>
          </a:p>
        </p:txBody>
      </p:sp>
    </p:spTree>
    <p:extLst>
      <p:ext uri="{BB962C8B-B14F-4D97-AF65-F5344CB8AC3E}">
        <p14:creationId xmlns:p14="http://schemas.microsoft.com/office/powerpoint/2010/main" val="2896859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dirty="0"/>
          </a:p>
        </p:txBody>
      </p:sp>
      <p:sp>
        <p:nvSpPr>
          <p:cNvPr id="39940" name="Date Placeholder 3"/>
          <p:cNvSpPr>
            <a:spLocks noGrp="1"/>
          </p:cNvSpPr>
          <p:nvPr>
            <p:ph type="dt" sz="quarter" idx="1"/>
          </p:nvPr>
        </p:nvSpPr>
        <p:spPr>
          <a:noFill/>
        </p:spPr>
        <p:txBody>
          <a:bodyPr/>
          <a:lstStyle/>
          <a:p>
            <a:pPr defTabSz="919590"/>
            <a:fld id="{3CA7FD8E-9A54-41A9-B2F6-60F50D0EC6AD}" type="datetime1">
              <a:rPr lang="en-US" smtClean="0">
                <a:latin typeface="Times New Roman" pitchFamily="18" charset="0"/>
              </a:rPr>
              <a:pPr defTabSz="919590"/>
              <a:t>9/26/2023</a:t>
            </a:fld>
            <a:endParaRPr lang="en-US" dirty="0">
              <a:latin typeface="Times New Roman" pitchFamily="18" charset="0"/>
            </a:endParaRPr>
          </a:p>
        </p:txBody>
      </p:sp>
      <p:sp>
        <p:nvSpPr>
          <p:cNvPr id="39941" name="Slide Number Placeholder 4"/>
          <p:cNvSpPr>
            <a:spLocks noGrp="1"/>
          </p:cNvSpPr>
          <p:nvPr>
            <p:ph type="sldNum" sz="quarter" idx="5"/>
          </p:nvPr>
        </p:nvSpPr>
        <p:spPr>
          <a:noFill/>
        </p:spPr>
        <p:txBody>
          <a:bodyPr/>
          <a:lstStyle/>
          <a:p>
            <a:pPr defTabSz="919590"/>
            <a:fld id="{C3EA20AA-78FB-4786-8B7B-44F6F510265A}" type="slidenum">
              <a:rPr lang="en-US" smtClean="0">
                <a:latin typeface="Times New Roman" pitchFamily="18" charset="0"/>
              </a:rPr>
              <a:pPr defTabSz="919590"/>
              <a:t>8</a:t>
            </a:fld>
            <a:endParaRPr lang="en-US" dirty="0">
              <a:latin typeface="Times New Roman" pitchFamily="18" charset="0"/>
            </a:endParaRPr>
          </a:p>
        </p:txBody>
      </p:sp>
    </p:spTree>
    <p:extLst>
      <p:ext uri="{BB962C8B-B14F-4D97-AF65-F5344CB8AC3E}">
        <p14:creationId xmlns:p14="http://schemas.microsoft.com/office/powerpoint/2010/main" val="1201136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dirty="0"/>
          </a:p>
        </p:txBody>
      </p:sp>
      <p:sp>
        <p:nvSpPr>
          <p:cNvPr id="39940" name="Date Placeholder 3"/>
          <p:cNvSpPr>
            <a:spLocks noGrp="1"/>
          </p:cNvSpPr>
          <p:nvPr>
            <p:ph type="dt" sz="quarter" idx="1"/>
          </p:nvPr>
        </p:nvSpPr>
        <p:spPr>
          <a:noFill/>
        </p:spPr>
        <p:txBody>
          <a:bodyPr/>
          <a:lstStyle/>
          <a:p>
            <a:pPr defTabSz="919590"/>
            <a:fld id="{3CA7FD8E-9A54-41A9-B2F6-60F50D0EC6AD}" type="datetime1">
              <a:rPr lang="en-US" smtClean="0">
                <a:latin typeface="Times New Roman" pitchFamily="18" charset="0"/>
              </a:rPr>
              <a:pPr defTabSz="919590"/>
              <a:t>9/26/2023</a:t>
            </a:fld>
            <a:endParaRPr lang="en-US" dirty="0">
              <a:latin typeface="Times New Roman" pitchFamily="18" charset="0"/>
            </a:endParaRPr>
          </a:p>
        </p:txBody>
      </p:sp>
      <p:sp>
        <p:nvSpPr>
          <p:cNvPr id="39941" name="Slide Number Placeholder 4"/>
          <p:cNvSpPr>
            <a:spLocks noGrp="1"/>
          </p:cNvSpPr>
          <p:nvPr>
            <p:ph type="sldNum" sz="quarter" idx="5"/>
          </p:nvPr>
        </p:nvSpPr>
        <p:spPr>
          <a:noFill/>
        </p:spPr>
        <p:txBody>
          <a:bodyPr/>
          <a:lstStyle/>
          <a:p>
            <a:pPr defTabSz="919590"/>
            <a:fld id="{C3EA20AA-78FB-4786-8B7B-44F6F510265A}" type="slidenum">
              <a:rPr lang="en-US" smtClean="0">
                <a:latin typeface="Times New Roman" pitchFamily="18" charset="0"/>
              </a:rPr>
              <a:pPr defTabSz="919590"/>
              <a:t>9</a:t>
            </a:fld>
            <a:endParaRPr lang="en-US" dirty="0">
              <a:latin typeface="Times New Roman" pitchFamily="18" charset="0"/>
            </a:endParaRPr>
          </a:p>
        </p:txBody>
      </p:sp>
    </p:spTree>
    <p:extLst>
      <p:ext uri="{BB962C8B-B14F-4D97-AF65-F5344CB8AC3E}">
        <p14:creationId xmlns:p14="http://schemas.microsoft.com/office/powerpoint/2010/main" val="4216897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061912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718561"/>
            <a:ext cx="9143997" cy="1139439"/>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p:cNvSpPr>
            <a:spLocks noGrp="1"/>
          </p:cNvSpPr>
          <p:nvPr>
            <p:ph type="ftr" sz="quarter" idx="11"/>
          </p:nvPr>
        </p:nvSpPr>
        <p:spPr>
          <a:xfrm>
            <a:off x="121758" y="6146079"/>
            <a:ext cx="3948786" cy="365125"/>
          </a:xfrm>
        </p:spPr>
        <p:txBody>
          <a:bodyPr/>
          <a:lstStyle>
            <a:lvl1pPr algn="l">
              <a:defRPr b="1">
                <a:solidFill>
                  <a:srgbClr val="FFFFFF"/>
                </a:solidFill>
              </a:defRPr>
            </a:lvl1pPr>
          </a:lstStyle>
          <a:p>
            <a:pPr>
              <a:defRPr/>
            </a:pPr>
            <a:r>
              <a:rPr lang="en-US"/>
              <a:t>Higher Education Student Assistance Authority</a:t>
            </a:r>
            <a:endParaRPr lang="en-US" dirty="0"/>
          </a:p>
        </p:txBody>
      </p:sp>
      <p:sp>
        <p:nvSpPr>
          <p:cNvPr id="11" name="Slide Number Placeholder 5"/>
          <p:cNvSpPr>
            <a:spLocks noGrp="1"/>
          </p:cNvSpPr>
          <p:nvPr>
            <p:ph type="sldNum" sz="quarter" idx="12"/>
          </p:nvPr>
        </p:nvSpPr>
        <p:spPr>
          <a:xfrm>
            <a:off x="121758" y="6509697"/>
            <a:ext cx="410453" cy="365125"/>
          </a:xfrm>
        </p:spPr>
        <p:txBody>
          <a:bodyPr/>
          <a:lstStyle>
            <a:lvl1pPr algn="l">
              <a:defRPr sz="800">
                <a:solidFill>
                  <a:schemeClr val="accent4">
                    <a:lumMod val="75000"/>
                  </a:schemeClr>
                </a:solidFill>
              </a:defRPr>
            </a:lvl1pPr>
          </a:lstStyle>
          <a:p>
            <a:pPr>
              <a:defRPr/>
            </a:pPr>
            <a:fld id="{54D4204F-812D-4FC5-9E71-D2C3C37E9CCE}" type="slidenum">
              <a:rPr lang="en-US" smtClean="0"/>
              <a:pPr>
                <a:defRPr/>
              </a:pPr>
              <a:t>‹#›</a:t>
            </a:fld>
            <a:endParaRPr lang="en-US" dirty="0"/>
          </a:p>
        </p:txBody>
      </p:sp>
    </p:spTree>
    <p:extLst>
      <p:ext uri="{BB962C8B-B14F-4D97-AF65-F5344CB8AC3E}">
        <p14:creationId xmlns:p14="http://schemas.microsoft.com/office/powerpoint/2010/main" val="264385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718561"/>
            <a:ext cx="9143997" cy="1139439"/>
          </a:xfrm>
          <a:prstGeom prst="rect">
            <a:avLst/>
          </a:prstGeom>
        </p:spPr>
      </p:pic>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p:cNvSpPr>
            <a:spLocks noGrp="1"/>
          </p:cNvSpPr>
          <p:nvPr>
            <p:ph type="ftr" sz="quarter" idx="11"/>
          </p:nvPr>
        </p:nvSpPr>
        <p:spPr>
          <a:xfrm>
            <a:off x="121758" y="6146079"/>
            <a:ext cx="3948786" cy="365125"/>
          </a:xfrm>
        </p:spPr>
        <p:txBody>
          <a:bodyPr/>
          <a:lstStyle>
            <a:lvl1pPr algn="l">
              <a:defRPr b="1">
                <a:solidFill>
                  <a:srgbClr val="FFFFFF"/>
                </a:solidFill>
              </a:defRPr>
            </a:lvl1pPr>
          </a:lstStyle>
          <a:p>
            <a:pPr>
              <a:defRPr/>
            </a:pPr>
            <a:r>
              <a:rPr lang="en-US"/>
              <a:t>Higher Education Student Assistance Authority</a:t>
            </a:r>
            <a:endParaRPr lang="en-US" dirty="0"/>
          </a:p>
        </p:txBody>
      </p:sp>
      <p:sp>
        <p:nvSpPr>
          <p:cNvPr id="11" name="Slide Number Placeholder 5"/>
          <p:cNvSpPr>
            <a:spLocks noGrp="1"/>
          </p:cNvSpPr>
          <p:nvPr>
            <p:ph type="sldNum" sz="quarter" idx="12"/>
          </p:nvPr>
        </p:nvSpPr>
        <p:spPr>
          <a:xfrm>
            <a:off x="121758" y="6509697"/>
            <a:ext cx="410453" cy="365125"/>
          </a:xfrm>
        </p:spPr>
        <p:txBody>
          <a:bodyPr/>
          <a:lstStyle>
            <a:lvl1pPr algn="l">
              <a:defRPr sz="800">
                <a:solidFill>
                  <a:schemeClr val="accent4">
                    <a:lumMod val="75000"/>
                  </a:schemeClr>
                </a:solidFill>
              </a:defRPr>
            </a:lvl1pPr>
          </a:lstStyle>
          <a:p>
            <a:pPr>
              <a:defRPr/>
            </a:pPr>
            <a:fld id="{54D4204F-812D-4FC5-9E71-D2C3C37E9CCE}" type="slidenum">
              <a:rPr lang="en-US" smtClean="0"/>
              <a:pPr>
                <a:defRPr/>
              </a:pPr>
              <a:t>‹#›</a:t>
            </a:fld>
            <a:endParaRPr lang="en-US" dirty="0"/>
          </a:p>
        </p:txBody>
      </p:sp>
    </p:spTree>
    <p:extLst>
      <p:ext uri="{BB962C8B-B14F-4D97-AF65-F5344CB8AC3E}">
        <p14:creationId xmlns:p14="http://schemas.microsoft.com/office/powerpoint/2010/main" val="1959694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718561"/>
            <a:ext cx="9143997" cy="1139439"/>
          </a:xfrm>
          <a:prstGeom prst="rect">
            <a:avLst/>
          </a:prstGeom>
        </p:spPr>
      </p:pic>
      <p:sp>
        <p:nvSpPr>
          <p:cNvPr id="2" name="Title 1"/>
          <p:cNvSpPr>
            <a:spLocks noGrp="1"/>
          </p:cNvSpPr>
          <p:nvPr>
            <p:ph type="title"/>
          </p:nvPr>
        </p:nvSpPr>
        <p:spPr>
          <a:xfrm>
            <a:off x="136525" y="138113"/>
            <a:ext cx="9007475" cy="825500"/>
          </a:xfrm>
        </p:spPr>
        <p:txBody>
          <a:bodyPr/>
          <a:lstStyle/>
          <a:p>
            <a:r>
              <a:rPr lang="en-US"/>
              <a:t>Click to edit Master title style</a:t>
            </a:r>
          </a:p>
        </p:txBody>
      </p:sp>
      <p:sp>
        <p:nvSpPr>
          <p:cNvPr id="3" name="ClipArt Placeholder 2"/>
          <p:cNvSpPr>
            <a:spLocks noGrp="1"/>
          </p:cNvSpPr>
          <p:nvPr>
            <p:ph type="clipArt" sz="half" idx="1"/>
          </p:nvPr>
        </p:nvSpPr>
        <p:spPr>
          <a:xfrm>
            <a:off x="136525" y="1239838"/>
            <a:ext cx="4427538" cy="4856162"/>
          </a:xfrm>
        </p:spPr>
        <p:txBody>
          <a:bodyPr/>
          <a:lstStyle/>
          <a:p>
            <a:pPr lvl="0"/>
            <a:endParaRPr lang="en-US" noProof="0"/>
          </a:p>
        </p:txBody>
      </p:sp>
      <p:sp>
        <p:nvSpPr>
          <p:cNvPr id="4" name="Text Placeholder 3"/>
          <p:cNvSpPr>
            <a:spLocks noGrp="1"/>
          </p:cNvSpPr>
          <p:nvPr>
            <p:ph type="body" sz="half" idx="2"/>
          </p:nvPr>
        </p:nvSpPr>
        <p:spPr>
          <a:xfrm>
            <a:off x="4716463" y="1239838"/>
            <a:ext cx="4427537" cy="4856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11"/>
          </p:nvPr>
        </p:nvSpPr>
        <p:spPr>
          <a:xfrm>
            <a:off x="121758" y="6146079"/>
            <a:ext cx="3948786" cy="365125"/>
          </a:xfrm>
        </p:spPr>
        <p:txBody>
          <a:bodyPr/>
          <a:lstStyle>
            <a:lvl1pPr algn="l">
              <a:defRPr b="1">
                <a:solidFill>
                  <a:srgbClr val="FFFFFF"/>
                </a:solidFill>
              </a:defRPr>
            </a:lvl1pPr>
          </a:lstStyle>
          <a:p>
            <a:pPr>
              <a:defRPr/>
            </a:pPr>
            <a:r>
              <a:rPr lang="en-US"/>
              <a:t>Higher Education Student Assistance Authority</a:t>
            </a:r>
            <a:endParaRPr lang="en-US" dirty="0"/>
          </a:p>
        </p:txBody>
      </p:sp>
      <p:sp>
        <p:nvSpPr>
          <p:cNvPr id="9" name="Slide Number Placeholder 5"/>
          <p:cNvSpPr>
            <a:spLocks noGrp="1"/>
          </p:cNvSpPr>
          <p:nvPr>
            <p:ph type="sldNum" sz="quarter" idx="12"/>
          </p:nvPr>
        </p:nvSpPr>
        <p:spPr>
          <a:xfrm>
            <a:off x="121758" y="6509697"/>
            <a:ext cx="410453" cy="365125"/>
          </a:xfrm>
        </p:spPr>
        <p:txBody>
          <a:bodyPr/>
          <a:lstStyle>
            <a:lvl1pPr algn="l">
              <a:defRPr sz="800">
                <a:solidFill>
                  <a:schemeClr val="accent4">
                    <a:lumMod val="75000"/>
                  </a:schemeClr>
                </a:solidFill>
              </a:defRPr>
            </a:lvl1pPr>
          </a:lstStyle>
          <a:p>
            <a:pPr>
              <a:defRPr/>
            </a:pPr>
            <a:fld id="{54D4204F-812D-4FC5-9E71-D2C3C37E9CCE}"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718561"/>
            <a:ext cx="9143997" cy="1139439"/>
          </a:xfrm>
          <a:prstGeom prst="rect">
            <a:avLst/>
          </a:prstGeom>
        </p:spPr>
      </p:pic>
      <p:sp>
        <p:nvSpPr>
          <p:cNvPr id="8" name="Footer Placeholder 4"/>
          <p:cNvSpPr>
            <a:spLocks noGrp="1"/>
          </p:cNvSpPr>
          <p:nvPr>
            <p:ph type="ftr" sz="quarter" idx="11"/>
          </p:nvPr>
        </p:nvSpPr>
        <p:spPr>
          <a:xfrm>
            <a:off x="121758" y="6146079"/>
            <a:ext cx="3948786" cy="365125"/>
          </a:xfrm>
        </p:spPr>
        <p:txBody>
          <a:bodyPr/>
          <a:lstStyle>
            <a:lvl1pPr algn="l">
              <a:defRPr b="1">
                <a:solidFill>
                  <a:srgbClr val="FFFFFF"/>
                </a:solidFill>
              </a:defRPr>
            </a:lvl1pPr>
          </a:lstStyle>
          <a:p>
            <a:pPr>
              <a:defRPr/>
            </a:pPr>
            <a:r>
              <a:rPr lang="en-US"/>
              <a:t>Higher Education Student Assistance Authority</a:t>
            </a:r>
            <a:endParaRPr lang="en-US" dirty="0"/>
          </a:p>
        </p:txBody>
      </p:sp>
      <p:sp>
        <p:nvSpPr>
          <p:cNvPr id="9" name="Slide Number Placeholder 5"/>
          <p:cNvSpPr>
            <a:spLocks noGrp="1"/>
          </p:cNvSpPr>
          <p:nvPr>
            <p:ph type="sldNum" sz="quarter" idx="12"/>
          </p:nvPr>
        </p:nvSpPr>
        <p:spPr>
          <a:xfrm>
            <a:off x="121758" y="6509697"/>
            <a:ext cx="410453" cy="365125"/>
          </a:xfrm>
        </p:spPr>
        <p:txBody>
          <a:bodyPr/>
          <a:lstStyle>
            <a:lvl1pPr algn="l">
              <a:defRPr sz="800">
                <a:solidFill>
                  <a:schemeClr val="accent4">
                    <a:lumMod val="75000"/>
                  </a:schemeClr>
                </a:solidFill>
              </a:defRPr>
            </a:lvl1pPr>
          </a:lstStyle>
          <a:p>
            <a:pPr>
              <a:defRPr/>
            </a:pPr>
            <a:fld id="{54D4204F-812D-4FC5-9E71-D2C3C37E9CCE}" type="slidenum">
              <a:rPr lang="en-US" smtClean="0"/>
              <a:pPr>
                <a:defRPr/>
              </a:pPr>
              <a:t>‹#›</a:t>
            </a:fld>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2055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718561"/>
            <a:ext cx="9143997" cy="1139439"/>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Footer Placeholder 4"/>
          <p:cNvSpPr>
            <a:spLocks noGrp="1"/>
          </p:cNvSpPr>
          <p:nvPr>
            <p:ph type="ftr" sz="quarter" idx="11"/>
          </p:nvPr>
        </p:nvSpPr>
        <p:spPr>
          <a:xfrm>
            <a:off x="121758" y="6146079"/>
            <a:ext cx="3948786" cy="365125"/>
          </a:xfrm>
        </p:spPr>
        <p:txBody>
          <a:bodyPr/>
          <a:lstStyle>
            <a:lvl1pPr algn="l">
              <a:defRPr b="1">
                <a:solidFill>
                  <a:srgbClr val="FFFFFF"/>
                </a:solidFill>
              </a:defRPr>
            </a:lvl1pPr>
          </a:lstStyle>
          <a:p>
            <a:pPr>
              <a:defRPr/>
            </a:pPr>
            <a:r>
              <a:rPr lang="en-US"/>
              <a:t>Higher Education Student Assistance Authority</a:t>
            </a:r>
            <a:endParaRPr lang="en-US" dirty="0"/>
          </a:p>
        </p:txBody>
      </p:sp>
      <p:sp>
        <p:nvSpPr>
          <p:cNvPr id="11" name="Slide Number Placeholder 5"/>
          <p:cNvSpPr>
            <a:spLocks noGrp="1"/>
          </p:cNvSpPr>
          <p:nvPr>
            <p:ph type="sldNum" sz="quarter" idx="12"/>
          </p:nvPr>
        </p:nvSpPr>
        <p:spPr>
          <a:xfrm>
            <a:off x="121758" y="6509697"/>
            <a:ext cx="410453" cy="365125"/>
          </a:xfrm>
        </p:spPr>
        <p:txBody>
          <a:bodyPr/>
          <a:lstStyle>
            <a:lvl1pPr algn="l">
              <a:defRPr sz="800">
                <a:solidFill>
                  <a:schemeClr val="accent4">
                    <a:lumMod val="75000"/>
                  </a:schemeClr>
                </a:solidFill>
              </a:defRPr>
            </a:lvl1pPr>
          </a:lstStyle>
          <a:p>
            <a:pPr>
              <a:defRPr/>
            </a:pPr>
            <a:fld id="{54D4204F-812D-4FC5-9E71-D2C3C37E9CCE}" type="slidenum">
              <a:rPr lang="en-US" smtClean="0"/>
              <a:pPr>
                <a:defRPr/>
              </a:pPr>
              <a:t>‹#›</a:t>
            </a:fld>
            <a:endParaRPr lang="en-US" dirty="0"/>
          </a:p>
        </p:txBody>
      </p:sp>
    </p:spTree>
    <p:extLst>
      <p:ext uri="{BB962C8B-B14F-4D97-AF65-F5344CB8AC3E}">
        <p14:creationId xmlns:p14="http://schemas.microsoft.com/office/powerpoint/2010/main" val="3326404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718561"/>
            <a:ext cx="9143997" cy="1139439"/>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9BF1DE3-F471-410A-A0D5-2C5EA4FDBCBC}" type="slidenum">
              <a:rPr lang="en-US" smtClean="0"/>
              <a:pPr/>
              <a:t>‹#›</a:t>
            </a:fld>
            <a:endParaRPr lang="en-US"/>
          </a:p>
        </p:txBody>
      </p:sp>
      <p:sp>
        <p:nvSpPr>
          <p:cNvPr id="11" name="Footer Placeholder 4"/>
          <p:cNvSpPr>
            <a:spLocks noGrp="1"/>
          </p:cNvSpPr>
          <p:nvPr>
            <p:ph type="ftr" sz="quarter" idx="11"/>
          </p:nvPr>
        </p:nvSpPr>
        <p:spPr>
          <a:xfrm>
            <a:off x="121758" y="6146079"/>
            <a:ext cx="3948786" cy="365125"/>
          </a:xfrm>
        </p:spPr>
        <p:txBody>
          <a:bodyPr/>
          <a:lstStyle>
            <a:lvl1pPr algn="l">
              <a:defRPr b="1">
                <a:solidFill>
                  <a:srgbClr val="FFFFFF"/>
                </a:solidFill>
              </a:defRPr>
            </a:lvl1pPr>
          </a:lstStyle>
          <a:p>
            <a:pPr>
              <a:defRPr/>
            </a:pPr>
            <a:r>
              <a:rPr lang="en-US"/>
              <a:t>Higher Education Student Assistance Authority</a:t>
            </a:r>
            <a:endParaRPr lang="en-US" dirty="0"/>
          </a:p>
        </p:txBody>
      </p:sp>
      <p:sp>
        <p:nvSpPr>
          <p:cNvPr id="12" name="Slide Number Placeholder 5"/>
          <p:cNvSpPr txBox="1">
            <a:spLocks/>
          </p:cNvSpPr>
          <p:nvPr userDrawn="1"/>
        </p:nvSpPr>
        <p:spPr>
          <a:xfrm>
            <a:off x="121758" y="6509697"/>
            <a:ext cx="410453"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800" kern="1200">
                <a:solidFill>
                  <a:schemeClr val="accent4">
                    <a:lumMod val="75000"/>
                  </a:schemeClr>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fld id="{54D4204F-812D-4FC5-9E71-D2C3C37E9CCE}" type="slidenum">
              <a:rPr lang="en-US" smtClean="0"/>
              <a:pPr>
                <a:defRPr/>
              </a:pPr>
              <a:t>‹#›</a:t>
            </a:fld>
            <a:endParaRPr lang="en-US" dirty="0"/>
          </a:p>
        </p:txBody>
      </p:sp>
    </p:spTree>
    <p:extLst>
      <p:ext uri="{BB962C8B-B14F-4D97-AF65-F5344CB8AC3E}">
        <p14:creationId xmlns:p14="http://schemas.microsoft.com/office/powerpoint/2010/main" val="169959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718561"/>
            <a:ext cx="9143997" cy="113943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4"/>
          <p:cNvSpPr>
            <a:spLocks noGrp="1"/>
          </p:cNvSpPr>
          <p:nvPr>
            <p:ph type="ftr" sz="quarter" idx="11"/>
          </p:nvPr>
        </p:nvSpPr>
        <p:spPr>
          <a:xfrm>
            <a:off x="121758" y="6146079"/>
            <a:ext cx="3948786" cy="365125"/>
          </a:xfrm>
        </p:spPr>
        <p:txBody>
          <a:bodyPr/>
          <a:lstStyle>
            <a:lvl1pPr algn="l">
              <a:defRPr b="1">
                <a:solidFill>
                  <a:srgbClr val="FFFFFF"/>
                </a:solidFill>
              </a:defRPr>
            </a:lvl1pPr>
          </a:lstStyle>
          <a:p>
            <a:pPr>
              <a:defRPr/>
            </a:pPr>
            <a:r>
              <a:rPr lang="en-US"/>
              <a:t>Higher Education Student Assistance Authority</a:t>
            </a:r>
            <a:endParaRPr lang="en-US" dirty="0"/>
          </a:p>
        </p:txBody>
      </p:sp>
      <p:sp>
        <p:nvSpPr>
          <p:cNvPr id="14" name="Slide Number Placeholder 5"/>
          <p:cNvSpPr>
            <a:spLocks noGrp="1"/>
          </p:cNvSpPr>
          <p:nvPr>
            <p:ph type="sldNum" sz="quarter" idx="12"/>
          </p:nvPr>
        </p:nvSpPr>
        <p:spPr>
          <a:xfrm>
            <a:off x="121758" y="6509697"/>
            <a:ext cx="410453" cy="365125"/>
          </a:xfrm>
        </p:spPr>
        <p:txBody>
          <a:bodyPr/>
          <a:lstStyle>
            <a:lvl1pPr algn="l">
              <a:defRPr sz="800">
                <a:solidFill>
                  <a:schemeClr val="accent4">
                    <a:lumMod val="75000"/>
                  </a:schemeClr>
                </a:solidFill>
              </a:defRPr>
            </a:lvl1pPr>
          </a:lstStyle>
          <a:p>
            <a:pPr>
              <a:defRPr/>
            </a:pPr>
            <a:fld id="{54D4204F-812D-4FC5-9E71-D2C3C37E9CCE}" type="slidenum">
              <a:rPr lang="en-US" smtClean="0"/>
              <a:pPr>
                <a:defRPr/>
              </a:pPr>
              <a:t>‹#›</a:t>
            </a:fld>
            <a:endParaRPr lang="en-US" dirty="0"/>
          </a:p>
        </p:txBody>
      </p:sp>
    </p:spTree>
    <p:extLst>
      <p:ext uri="{BB962C8B-B14F-4D97-AF65-F5344CB8AC3E}">
        <p14:creationId xmlns:p14="http://schemas.microsoft.com/office/powerpoint/2010/main" val="300471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a:xfrm>
            <a:off x="121758" y="6509697"/>
            <a:ext cx="410453" cy="365125"/>
          </a:xfrm>
        </p:spPr>
        <p:txBody>
          <a:bodyPr/>
          <a:lstStyle>
            <a:lvl1pPr algn="l">
              <a:defRPr sz="800">
                <a:solidFill>
                  <a:schemeClr val="accent4">
                    <a:lumMod val="75000"/>
                  </a:schemeClr>
                </a:solidFill>
              </a:defRPr>
            </a:lvl1pPr>
          </a:lstStyle>
          <a:p>
            <a:pPr>
              <a:defRPr/>
            </a:pPr>
            <a:fld id="{54D4204F-812D-4FC5-9E71-D2C3C37E9CCE}" type="slidenum">
              <a:rPr lang="en-US" smtClean="0"/>
              <a:pPr>
                <a:defRPr/>
              </a:pPr>
              <a:t>‹#›</a:t>
            </a:fld>
            <a:endParaRPr lang="en-US" dirty="0"/>
          </a:p>
        </p:txBody>
      </p:sp>
      <p:sp>
        <p:nvSpPr>
          <p:cNvPr id="17" name="Shape 63"/>
          <p:cNvSpPr>
            <a:spLocks noChangeArrowheads="1"/>
          </p:cNvSpPr>
          <p:nvPr userDrawn="1"/>
        </p:nvSpPr>
        <p:spPr bwMode="auto">
          <a:xfrm>
            <a:off x="6790841" y="137051"/>
            <a:ext cx="841147" cy="279240"/>
          </a:xfrm>
          <a:prstGeom prst="triangle">
            <a:avLst>
              <a:gd name="adj" fmla="val 32426"/>
            </a:avLst>
          </a:prstGeom>
          <a:solidFill>
            <a:srgbClr val="957F97"/>
          </a:solidFill>
          <a:ln>
            <a:noFill/>
          </a:ln>
          <a:extLst/>
        </p:spPr>
        <p:txBody>
          <a:bodyPr lIns="121900" tIns="121900" rIns="121900" bIns="121900" anchor="ct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defRPr/>
            </a:pPr>
            <a:endParaRPr lang="en-US" altLang="en-US" sz="1867">
              <a:latin typeface="Arvo" charset="0"/>
              <a:sym typeface="Arvo" charset="0"/>
            </a:endParaRPr>
          </a:p>
        </p:txBody>
      </p:sp>
      <p:sp>
        <p:nvSpPr>
          <p:cNvPr id="19" name="Shape 65"/>
          <p:cNvSpPr>
            <a:spLocks noChangeArrowheads="1"/>
          </p:cNvSpPr>
          <p:nvPr/>
        </p:nvSpPr>
        <p:spPr bwMode="auto">
          <a:xfrm rot="10800000" flipH="1">
            <a:off x="-1714" y="-1713"/>
            <a:ext cx="5864039" cy="1432176"/>
          </a:xfrm>
          <a:prstGeom prst="rect">
            <a:avLst/>
          </a:prstGeom>
          <a:solidFill>
            <a:srgbClr val="EEEFAC"/>
          </a:solidFill>
          <a:ln>
            <a:noFill/>
          </a:ln>
          <a:extLst/>
        </p:spPr>
        <p:txBody>
          <a:bodyPr lIns="91425" tIns="91425" rIns="91425" bIns="91425" anchor="ct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defRPr/>
            </a:pPr>
            <a:endParaRPr lang="en-US" altLang="en-US" sz="1867">
              <a:latin typeface="Arvo" charset="0"/>
              <a:sym typeface="Arvo" charset="0"/>
            </a:endParaRPr>
          </a:p>
        </p:txBody>
      </p:sp>
      <p:sp>
        <p:nvSpPr>
          <p:cNvPr id="20" name="Shape 66"/>
          <p:cNvSpPr>
            <a:spLocks noChangeArrowheads="1"/>
          </p:cNvSpPr>
          <p:nvPr/>
        </p:nvSpPr>
        <p:spPr bwMode="auto">
          <a:xfrm rot="10800000" flipH="1">
            <a:off x="5858899" y="0"/>
            <a:ext cx="1432175" cy="1432175"/>
          </a:xfrm>
          <a:prstGeom prst="rtTriangle">
            <a:avLst/>
          </a:prstGeom>
          <a:solidFill>
            <a:srgbClr val="EEEFAC"/>
          </a:solidFill>
          <a:ln>
            <a:noFill/>
          </a:ln>
          <a:extLst/>
        </p:spPr>
        <p:txBody>
          <a:bodyPr lIns="91425" tIns="91425" rIns="91425" bIns="91425" anchor="ct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defRPr/>
            </a:pPr>
            <a:endParaRPr lang="en-US" altLang="en-US" sz="1867">
              <a:latin typeface="Arvo" charset="0"/>
              <a:sym typeface="Arvo" charset="0"/>
            </a:endParaRPr>
          </a:p>
        </p:txBody>
      </p:sp>
      <p:grpSp>
        <p:nvGrpSpPr>
          <p:cNvPr id="21" name="Shape 67"/>
          <p:cNvGrpSpPr/>
          <p:nvPr userDrawn="1"/>
        </p:nvGrpSpPr>
        <p:grpSpPr>
          <a:xfrm rot="10800000" flipH="1">
            <a:off x="-4" y="411159"/>
            <a:ext cx="7632115" cy="832816"/>
            <a:chOff x="-9092084" y="330075"/>
            <a:chExt cx="15574609" cy="1699501"/>
          </a:xfrm>
          <a:solidFill>
            <a:srgbClr val="660066"/>
          </a:solidFill>
        </p:grpSpPr>
        <p:sp>
          <p:nvSpPr>
            <p:cNvPr id="22" name="Shape 68"/>
            <p:cNvSpPr/>
            <p:nvPr/>
          </p:nvSpPr>
          <p:spPr>
            <a:xfrm>
              <a:off x="-9092084" y="330076"/>
              <a:ext cx="13882200" cy="1699500"/>
            </a:xfrm>
            <a:prstGeom prst="rect">
              <a:avLst/>
            </a:prstGeom>
            <a:solidFill>
              <a:srgbClr val="BD9FBE"/>
            </a:solidFill>
            <a:ln>
              <a:noFill/>
            </a:ln>
          </p:spPr>
          <p:txBody>
            <a:bodyPr lIns="91425" tIns="91425" rIns="91425" bIns="91425" anchor="ctr"/>
            <a:lstStyle/>
            <a:p>
              <a:pPr eaLnBrk="1" fontAlgn="auto" hangingPunct="1">
                <a:spcBef>
                  <a:spcPts val="0"/>
                </a:spcBef>
                <a:spcAft>
                  <a:spcPts val="0"/>
                </a:spcAft>
                <a:defRPr/>
              </a:pPr>
              <a:endParaRPr sz="2400" kern="0">
                <a:latin typeface="Arvo"/>
                <a:ea typeface="Arvo"/>
                <a:cs typeface="Arvo"/>
                <a:sym typeface="Arvo"/>
              </a:endParaRPr>
            </a:p>
          </p:txBody>
        </p:sp>
        <p:sp>
          <p:nvSpPr>
            <p:cNvPr id="23" name="Shape 69"/>
            <p:cNvSpPr/>
            <p:nvPr/>
          </p:nvSpPr>
          <p:spPr>
            <a:xfrm>
              <a:off x="4783024" y="330075"/>
              <a:ext cx="1699500" cy="1699500"/>
            </a:xfrm>
            <a:prstGeom prst="rtTriangle">
              <a:avLst/>
            </a:prstGeom>
            <a:solidFill>
              <a:srgbClr val="BD9FBE"/>
            </a:solidFill>
            <a:ln>
              <a:noFill/>
            </a:ln>
          </p:spPr>
          <p:txBody>
            <a:bodyPr lIns="91425" tIns="91425" rIns="91425" bIns="91425" anchor="ctr"/>
            <a:lstStyle/>
            <a:p>
              <a:pPr eaLnBrk="1" fontAlgn="auto" hangingPunct="1">
                <a:spcBef>
                  <a:spcPts val="0"/>
                </a:spcBef>
                <a:spcAft>
                  <a:spcPts val="0"/>
                </a:spcAft>
                <a:defRPr/>
              </a:pPr>
              <a:endParaRPr sz="2400" kern="0">
                <a:latin typeface="Arvo"/>
                <a:ea typeface="Arvo"/>
                <a:cs typeface="Arvo"/>
                <a:sym typeface="Arvo"/>
              </a:endParaRPr>
            </a:p>
          </p:txBody>
        </p:sp>
      </p:grpSp>
    </p:spTree>
    <p:extLst>
      <p:ext uri="{BB962C8B-B14F-4D97-AF65-F5344CB8AC3E}">
        <p14:creationId xmlns:p14="http://schemas.microsoft.com/office/powerpoint/2010/main" val="651246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userDrawn="1"/>
        </p:nvSpPr>
        <p:spPr>
          <a:xfrm>
            <a:off x="3552229" y="5963629"/>
            <a:ext cx="5591771" cy="896112"/>
          </a:xfrm>
          <a:prstGeom prst="rect">
            <a:avLst/>
          </a:prstGeom>
          <a:solidFill>
            <a:srgbClr val="EEEF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hape 71"/>
          <p:cNvSpPr>
            <a:spLocks noChangeArrowheads="1"/>
          </p:cNvSpPr>
          <p:nvPr userDrawn="1"/>
        </p:nvSpPr>
        <p:spPr bwMode="auto">
          <a:xfrm rot="10800000">
            <a:off x="651934" y="6597651"/>
            <a:ext cx="524933" cy="175683"/>
          </a:xfrm>
          <a:prstGeom prst="triangle">
            <a:avLst>
              <a:gd name="adj" fmla="val 32426"/>
            </a:avLst>
          </a:prstGeom>
          <a:solidFill>
            <a:srgbClr val="957F97"/>
          </a:solidFill>
          <a:ln>
            <a:noFill/>
          </a:ln>
          <a:extLst/>
        </p:spPr>
        <p:txBody>
          <a:bodyPr lIns="121900" tIns="121900" rIns="121900" bIns="121900" anchor="ct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defRPr/>
            </a:pPr>
            <a:endParaRPr lang="en-US" altLang="en-US" sz="1867"/>
          </a:p>
        </p:txBody>
      </p:sp>
      <p:grpSp>
        <p:nvGrpSpPr>
          <p:cNvPr id="7" name="Shape 72"/>
          <p:cNvGrpSpPr/>
          <p:nvPr userDrawn="1"/>
        </p:nvGrpSpPr>
        <p:grpSpPr>
          <a:xfrm flipH="1">
            <a:off x="864667" y="5963629"/>
            <a:ext cx="2721115" cy="894392"/>
            <a:chOff x="1297953" y="330075"/>
            <a:chExt cx="5169293" cy="1699505"/>
          </a:xfrm>
          <a:solidFill>
            <a:srgbClr val="EEEFAC"/>
          </a:solidFill>
        </p:grpSpPr>
        <p:sp>
          <p:nvSpPr>
            <p:cNvPr id="10" name="Shape 73"/>
            <p:cNvSpPr/>
            <p:nvPr/>
          </p:nvSpPr>
          <p:spPr>
            <a:xfrm>
              <a:off x="1297953" y="330080"/>
              <a:ext cx="3476700" cy="1699500"/>
            </a:xfrm>
            <a:prstGeom prst="rect">
              <a:avLst/>
            </a:prstGeom>
            <a:grpFill/>
            <a:ln>
              <a:noFill/>
            </a:ln>
          </p:spPr>
          <p:txBody>
            <a:bodyPr lIns="91425" tIns="91425" rIns="91425" bIns="91425" anchor="ctr"/>
            <a:lstStyle/>
            <a:p>
              <a:pPr eaLnBrk="1" fontAlgn="auto" hangingPunct="1">
                <a:spcBef>
                  <a:spcPts val="0"/>
                </a:spcBef>
                <a:spcAft>
                  <a:spcPts val="0"/>
                </a:spcAft>
                <a:defRPr/>
              </a:pPr>
              <a:endParaRPr sz="2400" kern="0">
                <a:latin typeface="Arial"/>
                <a:ea typeface="Arial"/>
                <a:cs typeface="Arial"/>
                <a:sym typeface="Arial"/>
              </a:endParaRPr>
            </a:p>
          </p:txBody>
        </p:sp>
        <p:sp>
          <p:nvSpPr>
            <p:cNvPr id="11" name="Shape 74"/>
            <p:cNvSpPr/>
            <p:nvPr/>
          </p:nvSpPr>
          <p:spPr>
            <a:xfrm>
              <a:off x="4767747" y="330075"/>
              <a:ext cx="1699500" cy="1699500"/>
            </a:xfrm>
            <a:prstGeom prst="rtTriangle">
              <a:avLst/>
            </a:prstGeom>
            <a:grpFill/>
            <a:ln>
              <a:noFill/>
            </a:ln>
          </p:spPr>
          <p:txBody>
            <a:bodyPr lIns="91425" tIns="91425" rIns="91425" bIns="91425" anchor="ctr"/>
            <a:lstStyle/>
            <a:p>
              <a:pPr eaLnBrk="1" fontAlgn="auto" hangingPunct="1">
                <a:spcBef>
                  <a:spcPts val="0"/>
                </a:spcBef>
                <a:spcAft>
                  <a:spcPts val="0"/>
                </a:spcAft>
                <a:defRPr/>
              </a:pPr>
              <a:endParaRPr sz="2400" kern="0">
                <a:latin typeface="Arial"/>
                <a:ea typeface="Arial"/>
                <a:cs typeface="Arial"/>
                <a:sym typeface="Arial"/>
              </a:endParaRPr>
            </a:p>
          </p:txBody>
        </p:sp>
      </p:grpSp>
      <p:grpSp>
        <p:nvGrpSpPr>
          <p:cNvPr id="12" name="Shape 75"/>
          <p:cNvGrpSpPr/>
          <p:nvPr userDrawn="1"/>
        </p:nvGrpSpPr>
        <p:grpSpPr>
          <a:xfrm flipH="1">
            <a:off x="655813" y="6195649"/>
            <a:ext cx="2933145" cy="406083"/>
            <a:chOff x="-5827152" y="330075"/>
            <a:chExt cx="12276017" cy="1699568"/>
          </a:xfrm>
          <a:solidFill>
            <a:srgbClr val="BD9FBE"/>
          </a:solidFill>
        </p:grpSpPr>
        <p:sp>
          <p:nvSpPr>
            <p:cNvPr id="13" name="Shape 76"/>
            <p:cNvSpPr/>
            <p:nvPr/>
          </p:nvSpPr>
          <p:spPr>
            <a:xfrm>
              <a:off x="-5827152" y="330143"/>
              <a:ext cx="10612200" cy="1699500"/>
            </a:xfrm>
            <a:prstGeom prst="rect">
              <a:avLst/>
            </a:prstGeom>
            <a:grpFill/>
            <a:ln>
              <a:noFill/>
            </a:ln>
          </p:spPr>
          <p:txBody>
            <a:bodyPr lIns="91425" tIns="91425" rIns="91425" bIns="91425" anchor="ctr"/>
            <a:lstStyle/>
            <a:p>
              <a:pPr eaLnBrk="1" fontAlgn="auto" hangingPunct="1">
                <a:spcBef>
                  <a:spcPts val="0"/>
                </a:spcBef>
                <a:spcAft>
                  <a:spcPts val="0"/>
                </a:spcAft>
                <a:defRPr/>
              </a:pPr>
              <a:endParaRPr sz="2400" kern="0">
                <a:latin typeface="Arial"/>
                <a:ea typeface="Arial"/>
                <a:cs typeface="Arial"/>
                <a:sym typeface="Arial"/>
              </a:endParaRPr>
            </a:p>
          </p:txBody>
        </p:sp>
        <p:sp>
          <p:nvSpPr>
            <p:cNvPr id="14" name="Shape 77"/>
            <p:cNvSpPr/>
            <p:nvPr/>
          </p:nvSpPr>
          <p:spPr>
            <a:xfrm>
              <a:off x="4749365" y="330075"/>
              <a:ext cx="1699500" cy="1699500"/>
            </a:xfrm>
            <a:prstGeom prst="rtTriangle">
              <a:avLst/>
            </a:prstGeom>
            <a:grpFill/>
            <a:ln>
              <a:noFill/>
            </a:ln>
          </p:spPr>
          <p:txBody>
            <a:bodyPr lIns="91425" tIns="91425" rIns="91425" bIns="91425" anchor="ctr"/>
            <a:lstStyle/>
            <a:p>
              <a:pPr eaLnBrk="1" fontAlgn="auto" hangingPunct="1">
                <a:spcBef>
                  <a:spcPts val="0"/>
                </a:spcBef>
                <a:spcAft>
                  <a:spcPts val="0"/>
                </a:spcAft>
                <a:defRPr/>
              </a:pPr>
              <a:endParaRPr sz="2400" kern="0">
                <a:latin typeface="Arial"/>
                <a:ea typeface="Arial"/>
                <a:cs typeface="Arial"/>
                <a:sym typeface="Arial"/>
              </a:endParaRPr>
            </a:p>
          </p:txBody>
        </p:sp>
      </p:grpSp>
      <p:sp>
        <p:nvSpPr>
          <p:cNvPr id="3" name="Rectangle 2"/>
          <p:cNvSpPr/>
          <p:nvPr userDrawn="1"/>
        </p:nvSpPr>
        <p:spPr>
          <a:xfrm>
            <a:off x="3506216" y="6195649"/>
            <a:ext cx="5637784" cy="411480"/>
          </a:xfrm>
          <a:prstGeom prst="rect">
            <a:avLst/>
          </a:prstGeom>
          <a:solidFill>
            <a:srgbClr val="BD9F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Shape 80"/>
          <p:cNvSpPr txBox="1">
            <a:spLocks noGrp="1"/>
          </p:cNvSpPr>
          <p:nvPr>
            <p:ph type="sldNum" idx="10"/>
          </p:nvPr>
        </p:nvSpPr>
        <p:spPr>
          <a:xfrm>
            <a:off x="6239408" y="6206942"/>
            <a:ext cx="2743200" cy="365125"/>
          </a:xfrm>
        </p:spPr>
        <p:txBody>
          <a:bodyPr/>
          <a:lstStyle>
            <a:lvl1pPr>
              <a:defRPr sz="933" b="0" smtClean="0">
                <a:solidFill>
                  <a:schemeClr val="bg1"/>
                </a:solidFill>
                <a:latin typeface="Helvetica"/>
                <a:cs typeface="Helvetica"/>
                <a:sym typeface="Arial" panose="020B0604020202020204" pitchFamily="34" charset="0"/>
              </a:defRPr>
            </a:lvl1pPr>
          </a:lstStyle>
          <a:p>
            <a:pPr>
              <a:defRPr/>
            </a:pPr>
            <a:r>
              <a:rPr lang="en-US" altLang="en-US" dirty="0"/>
              <a:t>Financial Aid High School Presentation - p</a:t>
            </a:r>
            <a:fld id="{B5424646-E720-463A-9212-9451FDE4F30D}" type="slidenum">
              <a:rPr lang="en-US" altLang="en-US" smtClean="0"/>
              <a:pPr>
                <a:defRPr/>
              </a:pPr>
              <a:t>‹#›</a:t>
            </a:fld>
            <a:endParaRPr lang="en-US" altLang="en-US" dirty="0"/>
          </a:p>
        </p:txBody>
      </p:sp>
      <p:sp>
        <p:nvSpPr>
          <p:cNvPr id="8" name="Footer Placeholder 4"/>
          <p:cNvSpPr>
            <a:spLocks noGrp="1"/>
          </p:cNvSpPr>
          <p:nvPr>
            <p:ph type="ftr" sz="quarter" idx="11"/>
          </p:nvPr>
        </p:nvSpPr>
        <p:spPr>
          <a:xfrm>
            <a:off x="1511360" y="6210495"/>
            <a:ext cx="3948786" cy="365125"/>
          </a:xfrm>
        </p:spPr>
        <p:txBody>
          <a:bodyPr/>
          <a:lstStyle>
            <a:lvl1pPr algn="l">
              <a:defRPr b="1">
                <a:solidFill>
                  <a:srgbClr val="FFFFFF"/>
                </a:solidFill>
                <a:latin typeface="Helvetica"/>
                <a:cs typeface="Helvetica"/>
              </a:defRPr>
            </a:lvl1pPr>
          </a:lstStyle>
          <a:p>
            <a:pPr>
              <a:defRPr/>
            </a:pPr>
            <a:r>
              <a:rPr lang="en-US" dirty="0"/>
              <a:t>Higher Education Student Assistance Authority</a:t>
            </a:r>
          </a:p>
        </p:txBody>
      </p:sp>
      <p:sp>
        <p:nvSpPr>
          <p:cNvPr id="27" name="Title 1"/>
          <p:cNvSpPr>
            <a:spLocks noGrp="1"/>
          </p:cNvSpPr>
          <p:nvPr>
            <p:ph type="title"/>
          </p:nvPr>
        </p:nvSpPr>
        <p:spPr>
          <a:xfrm>
            <a:off x="457200" y="274638"/>
            <a:ext cx="8229600" cy="1143000"/>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4246880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718561"/>
            <a:ext cx="9143997" cy="1139439"/>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Footer Placeholder 4"/>
          <p:cNvSpPr>
            <a:spLocks noGrp="1"/>
          </p:cNvSpPr>
          <p:nvPr>
            <p:ph type="ftr" sz="quarter" idx="11"/>
          </p:nvPr>
        </p:nvSpPr>
        <p:spPr>
          <a:xfrm>
            <a:off x="121758" y="6146079"/>
            <a:ext cx="3948786" cy="365125"/>
          </a:xfrm>
        </p:spPr>
        <p:txBody>
          <a:bodyPr/>
          <a:lstStyle>
            <a:lvl1pPr algn="l">
              <a:defRPr b="1">
                <a:solidFill>
                  <a:srgbClr val="FFFFFF"/>
                </a:solidFill>
              </a:defRPr>
            </a:lvl1pPr>
          </a:lstStyle>
          <a:p>
            <a:pPr>
              <a:defRPr/>
            </a:pPr>
            <a:r>
              <a:rPr lang="en-US"/>
              <a:t>Higher Education Student Assistance Authority</a:t>
            </a:r>
            <a:endParaRPr lang="en-US" dirty="0"/>
          </a:p>
        </p:txBody>
      </p:sp>
      <p:sp>
        <p:nvSpPr>
          <p:cNvPr id="12" name="Slide Number Placeholder 5"/>
          <p:cNvSpPr>
            <a:spLocks noGrp="1"/>
          </p:cNvSpPr>
          <p:nvPr>
            <p:ph type="sldNum" sz="quarter" idx="12"/>
          </p:nvPr>
        </p:nvSpPr>
        <p:spPr>
          <a:xfrm>
            <a:off x="121758" y="6509697"/>
            <a:ext cx="410453" cy="365125"/>
          </a:xfrm>
        </p:spPr>
        <p:txBody>
          <a:bodyPr/>
          <a:lstStyle>
            <a:lvl1pPr algn="l">
              <a:defRPr sz="800">
                <a:solidFill>
                  <a:schemeClr val="accent4">
                    <a:lumMod val="75000"/>
                  </a:schemeClr>
                </a:solidFill>
              </a:defRPr>
            </a:lvl1pPr>
          </a:lstStyle>
          <a:p>
            <a:pPr>
              <a:defRPr/>
            </a:pPr>
            <a:fld id="{54D4204F-812D-4FC5-9E71-D2C3C37E9CCE}" type="slidenum">
              <a:rPr lang="en-US" smtClean="0"/>
              <a:pPr>
                <a:defRPr/>
              </a:pPr>
              <a:t>‹#›</a:t>
            </a:fld>
            <a:endParaRPr lang="en-US" dirty="0"/>
          </a:p>
        </p:txBody>
      </p:sp>
    </p:spTree>
    <p:extLst>
      <p:ext uri="{BB962C8B-B14F-4D97-AF65-F5344CB8AC3E}">
        <p14:creationId xmlns:p14="http://schemas.microsoft.com/office/powerpoint/2010/main" val="2407669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718561"/>
            <a:ext cx="9143997" cy="1139439"/>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Footer Placeholder 4"/>
          <p:cNvSpPr>
            <a:spLocks noGrp="1"/>
          </p:cNvSpPr>
          <p:nvPr>
            <p:ph type="ftr" sz="quarter" idx="11"/>
          </p:nvPr>
        </p:nvSpPr>
        <p:spPr>
          <a:xfrm>
            <a:off x="121758" y="6146079"/>
            <a:ext cx="3948786" cy="365125"/>
          </a:xfrm>
        </p:spPr>
        <p:txBody>
          <a:bodyPr/>
          <a:lstStyle>
            <a:lvl1pPr algn="l">
              <a:defRPr b="1">
                <a:solidFill>
                  <a:srgbClr val="FFFFFF"/>
                </a:solidFill>
              </a:defRPr>
            </a:lvl1pPr>
          </a:lstStyle>
          <a:p>
            <a:pPr>
              <a:defRPr/>
            </a:pPr>
            <a:r>
              <a:rPr lang="en-US"/>
              <a:t>Higher Education Student Assistance Authority</a:t>
            </a:r>
            <a:endParaRPr lang="en-US" dirty="0"/>
          </a:p>
        </p:txBody>
      </p:sp>
      <p:sp>
        <p:nvSpPr>
          <p:cNvPr id="12" name="Slide Number Placeholder 5"/>
          <p:cNvSpPr>
            <a:spLocks noGrp="1"/>
          </p:cNvSpPr>
          <p:nvPr>
            <p:ph type="sldNum" sz="quarter" idx="12"/>
          </p:nvPr>
        </p:nvSpPr>
        <p:spPr>
          <a:xfrm>
            <a:off x="121758" y="6509697"/>
            <a:ext cx="410453" cy="365125"/>
          </a:xfrm>
        </p:spPr>
        <p:txBody>
          <a:bodyPr/>
          <a:lstStyle>
            <a:lvl1pPr algn="l">
              <a:defRPr sz="800">
                <a:solidFill>
                  <a:schemeClr val="accent4">
                    <a:lumMod val="75000"/>
                  </a:schemeClr>
                </a:solidFill>
              </a:defRPr>
            </a:lvl1pPr>
          </a:lstStyle>
          <a:p>
            <a:pPr>
              <a:defRPr/>
            </a:pPr>
            <a:fld id="{54D4204F-812D-4FC5-9E71-D2C3C37E9CCE}" type="slidenum">
              <a:rPr lang="en-US" smtClean="0"/>
              <a:pPr>
                <a:defRPr/>
              </a:pPr>
              <a:t>‹#›</a:t>
            </a:fld>
            <a:endParaRPr lang="en-US" dirty="0"/>
          </a:p>
        </p:txBody>
      </p:sp>
    </p:spTree>
    <p:extLst>
      <p:ext uri="{BB962C8B-B14F-4D97-AF65-F5344CB8AC3E}">
        <p14:creationId xmlns:p14="http://schemas.microsoft.com/office/powerpoint/2010/main" val="3116230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Higher Education Student Assistance Authority</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BF1DE3-F471-410A-A0D5-2C5EA4FDBCBC}" type="slidenum">
              <a:rPr lang="en-US" smtClean="0"/>
              <a:pPr/>
              <a:t>‹#›</a:t>
            </a:fld>
            <a:endParaRPr lang="en-US"/>
          </a:p>
        </p:txBody>
      </p:sp>
    </p:spTree>
    <p:extLst>
      <p:ext uri="{BB962C8B-B14F-4D97-AF65-F5344CB8AC3E}">
        <p14:creationId xmlns:p14="http://schemas.microsoft.com/office/powerpoint/2010/main" val="36954110"/>
      </p:ext>
    </p:extLst>
  </p:cSld>
  <p:clrMap bg1="lt1" tx1="dk1" bg2="lt2" tx2="dk2" accent1="accent1" accent2="accent2" accent3="accent3" accent4="accent4" accent5="accent5" accent6="accent6" hlink="hlink" folHlink="folHlink"/>
  <p:sldLayoutIdLst>
    <p:sldLayoutId id="2147484146" r:id="rId1"/>
    <p:sldLayoutId id="2147484147" r:id="rId2"/>
    <p:sldLayoutId id="2147484148" r:id="rId3"/>
    <p:sldLayoutId id="2147484149" r:id="rId4"/>
    <p:sldLayoutId id="2147484150" r:id="rId5"/>
    <p:sldLayoutId id="2147484151" r:id="rId6"/>
    <p:sldLayoutId id="2147484152" r:id="rId7"/>
    <p:sldLayoutId id="2147484153" r:id="rId8"/>
    <p:sldLayoutId id="2147484154" r:id="rId9"/>
    <p:sldLayoutId id="2147484155" r:id="rId10"/>
    <p:sldLayoutId id="2147484156" r:id="rId11"/>
    <p:sldLayoutId id="2147484157" r:id="rId1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studentaid.gov/"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ww.studentaid.gov/"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58.xml.rels><?xml version="1.0" encoding="UTF-8" standalone="yes"?>
<Relationships xmlns="http://schemas.openxmlformats.org/package/2006/relationships"><Relationship Id="rId3" Type="http://schemas.openxmlformats.org/officeDocument/2006/relationships/hyperlink" Target="mailto:CustomerCare@hesaa.org" TargetMode="External"/><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027"/>
          <p:cNvSpPr txBox="1">
            <a:spLocks noChangeArrowheads="1"/>
          </p:cNvSpPr>
          <p:nvPr/>
        </p:nvSpPr>
        <p:spPr bwMode="auto">
          <a:xfrm>
            <a:off x="0" y="1759530"/>
            <a:ext cx="9144000" cy="4770537"/>
          </a:xfrm>
          <a:prstGeom prst="rect">
            <a:avLst/>
          </a:prstGeom>
          <a:noFill/>
          <a:ln w="9525">
            <a:noFill/>
            <a:miter lim="800000"/>
            <a:headEnd/>
            <a:tailEnd/>
          </a:ln>
        </p:spPr>
        <p:txBody>
          <a:bodyPr>
            <a:spAutoFit/>
          </a:bodyPr>
          <a:lstStyle/>
          <a:p>
            <a:pPr algn="ctr" eaLnBrk="1" hangingPunct="1"/>
            <a:r>
              <a:rPr lang="en-US" sz="4400" b="1" dirty="0">
                <a:solidFill>
                  <a:srgbClr val="000000"/>
                </a:solidFill>
                <a:latin typeface="Arial"/>
              </a:rPr>
              <a:t>2024 - 2025 Financial Aid </a:t>
            </a:r>
            <a:br>
              <a:rPr lang="en-US" sz="4400" b="1" dirty="0">
                <a:solidFill>
                  <a:srgbClr val="000000"/>
                </a:solidFill>
                <a:latin typeface="Arial"/>
              </a:rPr>
            </a:br>
            <a:r>
              <a:rPr lang="en-US" sz="4400" b="1" dirty="0">
                <a:solidFill>
                  <a:srgbClr val="000000"/>
                </a:solidFill>
                <a:latin typeface="Arial"/>
              </a:rPr>
              <a:t>High School Presentation</a:t>
            </a:r>
            <a:br>
              <a:rPr lang="en-US" sz="4400" b="1" dirty="0">
                <a:solidFill>
                  <a:srgbClr val="000000"/>
                </a:solidFill>
                <a:latin typeface="Arial"/>
              </a:rPr>
            </a:br>
            <a:endParaRPr lang="en-US" b="1" dirty="0">
              <a:solidFill>
                <a:srgbClr val="000000"/>
              </a:solidFill>
              <a:latin typeface="Arial"/>
            </a:endParaRPr>
          </a:p>
          <a:p>
            <a:pPr algn="ctr" eaLnBrk="1" hangingPunct="1"/>
            <a:r>
              <a:rPr lang="en-US" b="1" dirty="0">
                <a:solidFill>
                  <a:srgbClr val="000000"/>
                </a:solidFill>
                <a:latin typeface="Arial"/>
              </a:rPr>
              <a:t>New Jersey Higher Education Student</a:t>
            </a:r>
          </a:p>
          <a:p>
            <a:pPr algn="ctr" eaLnBrk="1" hangingPunct="1"/>
            <a:r>
              <a:rPr lang="en-US" b="1" dirty="0">
                <a:solidFill>
                  <a:srgbClr val="000000"/>
                </a:solidFill>
                <a:latin typeface="Arial"/>
              </a:rPr>
              <a:t>Assistance Authority</a:t>
            </a:r>
          </a:p>
          <a:p>
            <a:pPr algn="ctr" eaLnBrk="1" hangingPunct="1"/>
            <a:r>
              <a:rPr lang="en-US" b="1" dirty="0">
                <a:solidFill>
                  <a:srgbClr val="000000"/>
                </a:solidFill>
                <a:latin typeface="Arial"/>
              </a:rPr>
              <a:t>Catherine M. Boscher-Murphy</a:t>
            </a:r>
          </a:p>
          <a:p>
            <a:pPr algn="ctr" eaLnBrk="1" hangingPunct="1"/>
            <a:endParaRPr lang="en-US" b="1" dirty="0">
              <a:solidFill>
                <a:srgbClr val="000000"/>
              </a:solidFill>
              <a:latin typeface="Arial"/>
            </a:endParaRPr>
          </a:p>
          <a:p>
            <a:pPr algn="ctr" eaLnBrk="1" hangingPunct="1"/>
            <a:endParaRPr lang="en-US" b="1" dirty="0">
              <a:solidFill>
                <a:srgbClr val="660066"/>
              </a:solidFill>
              <a:latin typeface="Constantia" pitchFamily="18" charset="0"/>
            </a:endParaRPr>
          </a:p>
          <a:p>
            <a:pPr algn="ctr" eaLnBrk="1" hangingPunct="1"/>
            <a:endParaRPr lang="en-US" b="1" dirty="0">
              <a:solidFill>
                <a:srgbClr val="660066"/>
              </a:solidFill>
              <a:latin typeface="Constantia" pitchFamily="18" charset="0"/>
            </a:endParaRPr>
          </a:p>
          <a:p>
            <a:pPr algn="ctr" eaLnBrk="1" hangingPunct="1"/>
            <a:endParaRPr lang="en-US" b="1" dirty="0">
              <a:solidFill>
                <a:srgbClr val="660066"/>
              </a:solidFill>
              <a:latin typeface="Constantia" pitchFamily="18" charset="0"/>
            </a:endParaRPr>
          </a:p>
          <a:p>
            <a:pPr algn="ctr" eaLnBrk="1" hangingPunct="1"/>
            <a:endParaRPr lang="en-US" b="1" dirty="0">
              <a:solidFill>
                <a:srgbClr val="660066"/>
              </a:solidFill>
              <a:latin typeface="CG Omega" pitchFamily="34" charset="0"/>
            </a:endParaRPr>
          </a:p>
        </p:txBody>
      </p:sp>
      <p:pic>
        <p:nvPicPr>
          <p:cNvPr id="3075" name="Picture 3" descr="8-08 Logo.png"/>
          <p:cNvPicPr>
            <a:picLocks noChangeAspect="1"/>
          </p:cNvPicPr>
          <p:nvPr/>
        </p:nvPicPr>
        <p:blipFill>
          <a:blip r:embed="rId3" cstate="print"/>
          <a:srcRect/>
          <a:stretch>
            <a:fillRect/>
          </a:stretch>
        </p:blipFill>
        <p:spPr bwMode="auto">
          <a:xfrm>
            <a:off x="2633641" y="4798005"/>
            <a:ext cx="3876719" cy="1524000"/>
          </a:xfrm>
          <a:prstGeom prst="rect">
            <a:avLst/>
          </a:prstGeom>
          <a:noFill/>
          <a:ln w="9525">
            <a:noFill/>
            <a:miter lim="800000"/>
            <a:headEnd/>
            <a:tailEnd/>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0"/>
          </p:nvPr>
        </p:nvSpPr>
        <p:spPr/>
        <p:txBody>
          <a:bodyPr/>
          <a:lstStyle/>
          <a:p>
            <a:pPr>
              <a:defRPr/>
            </a:pPr>
            <a:r>
              <a:rPr lang="en-US" altLang="en-US" dirty="0"/>
              <a:t>Financial Aid High School Presentation - </a:t>
            </a:r>
            <a:fld id="{54D4204F-812D-4FC5-9E71-D2C3C37E9CCE}" type="slidenum">
              <a:rPr lang="en-US" smtClean="0"/>
              <a:pPr>
                <a:defRPr/>
              </a:pPr>
              <a:t>10</a:t>
            </a:fld>
            <a:endParaRPr lang="en-US" dirty="0"/>
          </a:p>
        </p:txBody>
      </p:sp>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9218" name="Rectangle 2"/>
          <p:cNvSpPr>
            <a:spLocks noGrp="1" noChangeArrowheads="1"/>
          </p:cNvSpPr>
          <p:nvPr>
            <p:ph type="title"/>
          </p:nvPr>
        </p:nvSpPr>
        <p:spPr>
          <a:noFill/>
        </p:spPr>
        <p:txBody>
          <a:bodyPr lIns="92075" tIns="46038" rIns="92075" bIns="46038">
            <a:normAutofit/>
          </a:bodyPr>
          <a:lstStyle/>
          <a:p>
            <a:r>
              <a:rPr lang="en-US" b="1" dirty="0">
                <a:latin typeface="Arial"/>
              </a:rPr>
              <a:t>Types of Aid - Federal</a:t>
            </a:r>
          </a:p>
        </p:txBody>
      </p:sp>
      <p:sp>
        <p:nvSpPr>
          <p:cNvPr id="9219" name="Rectangle 3"/>
          <p:cNvSpPr>
            <a:spLocks noGrp="1" noChangeArrowheads="1"/>
          </p:cNvSpPr>
          <p:nvPr>
            <p:ph idx="4294967295"/>
          </p:nvPr>
        </p:nvSpPr>
        <p:spPr>
          <a:xfrm>
            <a:off x="1106488" y="1686120"/>
            <a:ext cx="6933322" cy="3394045"/>
          </a:xfrm>
          <a:noFill/>
        </p:spPr>
        <p:txBody>
          <a:bodyPr lIns="92075" tIns="46038" rIns="92075" bIns="46038">
            <a:normAutofit fontScale="92500" lnSpcReduction="10000"/>
          </a:bodyPr>
          <a:lstStyle/>
          <a:p>
            <a:pPr lvl="1">
              <a:spcBef>
                <a:spcPct val="25000"/>
              </a:spcBef>
            </a:pPr>
            <a:r>
              <a:rPr lang="en-US" sz="3200" dirty="0">
                <a:solidFill>
                  <a:srgbClr val="000000"/>
                </a:solidFill>
                <a:latin typeface="Arial"/>
              </a:rPr>
              <a:t>Pell       </a:t>
            </a:r>
            <a:r>
              <a:rPr lang="en-US" sz="2400" dirty="0">
                <a:solidFill>
                  <a:srgbClr val="000000"/>
                </a:solidFill>
                <a:latin typeface="Arial"/>
              </a:rPr>
              <a:t>$7,395 (max award)</a:t>
            </a:r>
          </a:p>
          <a:p>
            <a:pPr lvl="1">
              <a:spcBef>
                <a:spcPct val="25000"/>
              </a:spcBef>
            </a:pPr>
            <a:r>
              <a:rPr lang="en-US" sz="3200" dirty="0">
                <a:solidFill>
                  <a:srgbClr val="000000"/>
                </a:solidFill>
                <a:latin typeface="Arial"/>
              </a:rPr>
              <a:t>SEOG   </a:t>
            </a:r>
            <a:r>
              <a:rPr lang="en-US" sz="2400" dirty="0">
                <a:solidFill>
                  <a:srgbClr val="000000"/>
                </a:solidFill>
                <a:latin typeface="Arial"/>
              </a:rPr>
              <a:t>$4,000 (max award)</a:t>
            </a:r>
          </a:p>
          <a:p>
            <a:pPr lvl="1">
              <a:spcBef>
                <a:spcPct val="25000"/>
              </a:spcBef>
            </a:pPr>
            <a:r>
              <a:rPr lang="en-US" sz="3200" dirty="0">
                <a:solidFill>
                  <a:srgbClr val="000000"/>
                </a:solidFill>
                <a:latin typeface="Arial"/>
              </a:rPr>
              <a:t>TEACH </a:t>
            </a:r>
            <a:r>
              <a:rPr lang="en-US" sz="2400" dirty="0">
                <a:solidFill>
                  <a:srgbClr val="000000"/>
                </a:solidFill>
                <a:latin typeface="Arial"/>
              </a:rPr>
              <a:t>$3,772 (max award)</a:t>
            </a:r>
          </a:p>
          <a:p>
            <a:pPr lvl="1">
              <a:spcBef>
                <a:spcPct val="25000"/>
              </a:spcBef>
            </a:pPr>
            <a:r>
              <a:rPr lang="en-US" sz="3200" dirty="0">
                <a:solidFill>
                  <a:srgbClr val="000000"/>
                </a:solidFill>
                <a:latin typeface="Arial"/>
              </a:rPr>
              <a:t>Stafford Direct Student Loans</a:t>
            </a:r>
          </a:p>
          <a:p>
            <a:pPr lvl="1">
              <a:spcBef>
                <a:spcPct val="25000"/>
              </a:spcBef>
            </a:pPr>
            <a:r>
              <a:rPr lang="en-US" sz="3200" dirty="0">
                <a:solidFill>
                  <a:srgbClr val="000000"/>
                </a:solidFill>
                <a:latin typeface="Arial"/>
              </a:rPr>
              <a:t>Parent PLUS Loans</a:t>
            </a:r>
          </a:p>
          <a:p>
            <a:pPr marL="457200" lvl="1" indent="0">
              <a:spcBef>
                <a:spcPct val="25000"/>
              </a:spcBef>
              <a:buNone/>
            </a:pPr>
            <a:endParaRPr lang="en-US" b="1" dirty="0">
              <a:solidFill>
                <a:schemeClr val="accent6">
                  <a:lumMod val="75000"/>
                </a:schemeClr>
              </a:solidFill>
              <a:latin typeface="Arial"/>
            </a:endParaRPr>
          </a:p>
          <a:p>
            <a:pPr marL="0" indent="0">
              <a:spcBef>
                <a:spcPct val="25000"/>
              </a:spcBef>
              <a:buNone/>
            </a:pPr>
            <a:r>
              <a:rPr lang="en-US" sz="1300" b="0" dirty="0">
                <a:latin typeface="Arial"/>
              </a:rPr>
              <a:t>2023-2024 Award amounts</a:t>
            </a:r>
            <a:endParaRPr lang="en-US" sz="2200" b="1" dirty="0">
              <a:solidFill>
                <a:schemeClr val="accent3">
                  <a:lumMod val="75000"/>
                </a:schemeClr>
              </a:solidFill>
              <a:latin typeface="Constantia" pitchFamily="18" charset="0"/>
            </a:endParaRPr>
          </a:p>
        </p:txBody>
      </p:sp>
    </p:spTree>
  </p:cSld>
  <p:clrMapOvr>
    <a:masterClrMapping/>
  </p:clrMapOvr>
  <p:transition>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0"/>
          </p:nvPr>
        </p:nvSpPr>
        <p:spPr/>
        <p:txBody>
          <a:bodyPr/>
          <a:lstStyle/>
          <a:p>
            <a:pPr>
              <a:defRPr/>
            </a:pPr>
            <a:r>
              <a:rPr lang="en-US" altLang="en-US" dirty="0"/>
              <a:t>Financial Aid High School Presentation - </a:t>
            </a:r>
            <a:fld id="{54D4204F-812D-4FC5-9E71-D2C3C37E9CCE}" type="slidenum">
              <a:rPr lang="en-US" smtClean="0"/>
              <a:pPr>
                <a:defRPr/>
              </a:pPr>
              <a:t>11</a:t>
            </a:fld>
            <a:endParaRPr lang="en-US" dirty="0"/>
          </a:p>
        </p:txBody>
      </p:sp>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9218" name="Rectangle 2"/>
          <p:cNvSpPr>
            <a:spLocks noGrp="1" noChangeArrowheads="1"/>
          </p:cNvSpPr>
          <p:nvPr>
            <p:ph type="title"/>
          </p:nvPr>
        </p:nvSpPr>
        <p:spPr>
          <a:noFill/>
        </p:spPr>
        <p:txBody>
          <a:bodyPr lIns="92075" tIns="46038" rIns="92075" bIns="46038">
            <a:normAutofit/>
          </a:bodyPr>
          <a:lstStyle/>
          <a:p>
            <a:r>
              <a:rPr lang="en-US" b="1" dirty="0">
                <a:latin typeface="Arial"/>
              </a:rPr>
              <a:t>Types of Aid – State of NJ</a:t>
            </a:r>
          </a:p>
        </p:txBody>
      </p:sp>
      <p:sp>
        <p:nvSpPr>
          <p:cNvPr id="9219" name="Rectangle 3"/>
          <p:cNvSpPr>
            <a:spLocks noGrp="1" noChangeArrowheads="1"/>
          </p:cNvSpPr>
          <p:nvPr>
            <p:ph idx="4294967295"/>
          </p:nvPr>
        </p:nvSpPr>
        <p:spPr>
          <a:xfrm>
            <a:off x="1106488" y="1686120"/>
            <a:ext cx="6933322" cy="3936914"/>
          </a:xfrm>
          <a:noFill/>
        </p:spPr>
        <p:txBody>
          <a:bodyPr lIns="92075" tIns="46038" rIns="92075" bIns="46038">
            <a:normAutofit fontScale="92500"/>
          </a:bodyPr>
          <a:lstStyle/>
          <a:p>
            <a:r>
              <a:rPr lang="en-US" altLang="en-US" dirty="0"/>
              <a:t>NJ Tuition Aid Grant (TAG)</a:t>
            </a:r>
          </a:p>
          <a:p>
            <a:r>
              <a:rPr lang="en-US" altLang="en-US" dirty="0"/>
              <a:t>Educational Opportunity Fund (EOF)</a:t>
            </a:r>
          </a:p>
          <a:p>
            <a:r>
              <a:rPr lang="en-US" altLang="en-US" dirty="0"/>
              <a:t>Garden State Guarantee (GSG)</a:t>
            </a:r>
          </a:p>
          <a:p>
            <a:r>
              <a:rPr lang="en-US" altLang="en-US" dirty="0"/>
              <a:t>NJ Stars and Stars II</a:t>
            </a:r>
          </a:p>
          <a:p>
            <a:r>
              <a:rPr lang="en-US" altLang="en-US" dirty="0"/>
              <a:t>Governor's Urban Scholarship (GUS)</a:t>
            </a:r>
          </a:p>
          <a:p>
            <a:r>
              <a:rPr lang="en-US" altLang="en-US" dirty="0"/>
              <a:t>Governor’s Industry Vocation </a:t>
            </a:r>
            <a:r>
              <a:rPr lang="en-US" altLang="en-US" sz="2400" dirty="0"/>
              <a:t>(</a:t>
            </a:r>
            <a:r>
              <a:rPr lang="en-US" altLang="en-US" sz="2200" dirty="0"/>
              <a:t>NJ – GIVS</a:t>
            </a:r>
            <a:r>
              <a:rPr lang="en-US" altLang="en-US" sz="2400" dirty="0"/>
              <a:t>)</a:t>
            </a:r>
          </a:p>
          <a:p>
            <a:r>
              <a:rPr lang="en-US" altLang="en-US" dirty="0"/>
              <a:t>NJ CLASS</a:t>
            </a:r>
          </a:p>
          <a:p>
            <a:pPr marL="457200" lvl="1" indent="0">
              <a:spcBef>
                <a:spcPct val="25000"/>
              </a:spcBef>
              <a:buNone/>
            </a:pPr>
            <a:endParaRPr lang="en-US" b="1" dirty="0">
              <a:solidFill>
                <a:schemeClr val="accent6">
                  <a:lumMod val="75000"/>
                </a:schemeClr>
              </a:solidFill>
              <a:latin typeface="Arial"/>
            </a:endParaRPr>
          </a:p>
          <a:p>
            <a:pPr>
              <a:spcBef>
                <a:spcPct val="25000"/>
              </a:spcBef>
              <a:buNone/>
            </a:pPr>
            <a:endParaRPr lang="en-US" sz="2200" b="1" dirty="0">
              <a:solidFill>
                <a:schemeClr val="accent3">
                  <a:lumMod val="75000"/>
                </a:schemeClr>
              </a:solidFill>
              <a:latin typeface="Constantia" pitchFamily="18" charset="0"/>
            </a:endParaRPr>
          </a:p>
        </p:txBody>
      </p:sp>
    </p:spTree>
    <p:extLst>
      <p:ext uri="{BB962C8B-B14F-4D97-AF65-F5344CB8AC3E}">
        <p14:creationId xmlns:p14="http://schemas.microsoft.com/office/powerpoint/2010/main" val="3771677361"/>
      </p:ext>
    </p:extLst>
  </p:cSld>
  <p:clrMapOvr>
    <a:masterClrMapping/>
  </p:clrMapOvr>
  <p:transition>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11267" name="Rectangle 3"/>
          <p:cNvSpPr>
            <a:spLocks noGrp="1" noChangeArrowheads="1"/>
          </p:cNvSpPr>
          <p:nvPr>
            <p:ph idx="4294967295"/>
          </p:nvPr>
        </p:nvSpPr>
        <p:spPr>
          <a:xfrm>
            <a:off x="0" y="1333449"/>
            <a:ext cx="9144000" cy="4574600"/>
          </a:xfrm>
        </p:spPr>
        <p:txBody>
          <a:bodyPr>
            <a:normAutofit/>
          </a:bodyPr>
          <a:lstStyle/>
          <a:p>
            <a:pPr marL="457200" lvl="1" indent="0" algn="ctr">
              <a:spcBef>
                <a:spcPct val="35000"/>
              </a:spcBef>
              <a:buNone/>
            </a:pPr>
            <a:r>
              <a:rPr lang="en-US" sz="3200" b="1" dirty="0">
                <a:latin typeface="Arial"/>
              </a:rPr>
              <a:t>Community College Opportunity Grant (CCOG) </a:t>
            </a:r>
          </a:p>
          <a:p>
            <a:pPr marL="457200" lvl="1" indent="0" algn="ctr">
              <a:spcBef>
                <a:spcPct val="35000"/>
              </a:spcBef>
              <a:buNone/>
            </a:pPr>
            <a:r>
              <a:rPr lang="en-US" sz="3200" b="1" dirty="0">
                <a:latin typeface="Arial"/>
              </a:rPr>
              <a:t>Garden State Guarantee (GSG)</a:t>
            </a:r>
          </a:p>
          <a:p>
            <a:pPr lvl="2">
              <a:spcBef>
                <a:spcPct val="35000"/>
              </a:spcBef>
            </a:pPr>
            <a:endParaRPr lang="en-US" sz="1800" dirty="0">
              <a:latin typeface="Arial"/>
            </a:endParaRPr>
          </a:p>
          <a:p>
            <a:pPr marL="914400" lvl="2" indent="0">
              <a:spcBef>
                <a:spcPct val="35000"/>
              </a:spcBef>
              <a:buNone/>
            </a:pPr>
            <a:r>
              <a:rPr lang="en-US" sz="1800" dirty="0">
                <a:latin typeface="Arial"/>
              </a:rPr>
              <a:t>Covers tuition and fees minus all other grants and scholarships</a:t>
            </a:r>
          </a:p>
          <a:p>
            <a:pPr lvl="2">
              <a:spcBef>
                <a:spcPct val="35000"/>
              </a:spcBef>
            </a:pPr>
            <a:r>
              <a:rPr lang="en-US" sz="1800" dirty="0">
                <a:latin typeface="Arial"/>
              </a:rPr>
              <a:t>Tier I - AGI between $0 - $</a:t>
            </a:r>
            <a:r>
              <a:rPr lang="en-US" sz="1800" dirty="0"/>
              <a:t>65,000 for maximum award</a:t>
            </a:r>
            <a:endParaRPr lang="en-US" sz="1800" dirty="0">
              <a:latin typeface="Arial"/>
            </a:endParaRPr>
          </a:p>
          <a:p>
            <a:pPr lvl="2">
              <a:spcBef>
                <a:spcPct val="35000"/>
              </a:spcBef>
            </a:pPr>
            <a:r>
              <a:rPr lang="en-US" sz="1800" dirty="0">
                <a:latin typeface="Arial"/>
              </a:rPr>
              <a:t>Tier 2 - AGI between $65,001 - $80,000 (student liable for $7500 T&amp;F) </a:t>
            </a:r>
          </a:p>
          <a:p>
            <a:pPr lvl="2">
              <a:spcBef>
                <a:spcPct val="35000"/>
              </a:spcBef>
            </a:pPr>
            <a:r>
              <a:rPr lang="en-US" sz="1800" dirty="0">
                <a:latin typeface="Arial"/>
              </a:rPr>
              <a:t>Tier 3 - AGI between $80,001 - $100,000 </a:t>
            </a:r>
            <a:r>
              <a:rPr lang="en-US" sz="1800" dirty="0"/>
              <a:t>(student liable for $10,00 T&amp;F) </a:t>
            </a:r>
            <a:endParaRPr lang="en-US" sz="1800" dirty="0">
              <a:latin typeface="Arial"/>
            </a:endParaRPr>
          </a:p>
        </p:txBody>
      </p:sp>
      <p:sp>
        <p:nvSpPr>
          <p:cNvPr id="8" name="Title 2"/>
          <p:cNvSpPr>
            <a:spLocks noGrp="1"/>
          </p:cNvSpPr>
          <p:nvPr>
            <p:ph type="title"/>
          </p:nvPr>
        </p:nvSpPr>
        <p:spPr>
          <a:xfrm>
            <a:off x="473826" y="165510"/>
            <a:ext cx="8229600" cy="1143000"/>
          </a:xfrm>
        </p:spPr>
        <p:txBody>
          <a:bodyPr>
            <a:normAutofit/>
          </a:bodyPr>
          <a:lstStyle/>
          <a:p>
            <a:r>
              <a:rPr lang="en-US" b="1" dirty="0"/>
              <a:t>Types of Aid – State (cont.)</a:t>
            </a:r>
          </a:p>
        </p:txBody>
      </p:sp>
      <p:sp>
        <p:nvSpPr>
          <p:cNvPr id="7"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12</a:t>
            </a:fld>
            <a:endParaRPr lang="en-US" dirty="0"/>
          </a:p>
        </p:txBody>
      </p:sp>
    </p:spTree>
    <p:extLst>
      <p:ext uri="{BB962C8B-B14F-4D97-AF65-F5344CB8AC3E}">
        <p14:creationId xmlns:p14="http://schemas.microsoft.com/office/powerpoint/2010/main" val="4057102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11267" name="Rectangle 3"/>
          <p:cNvSpPr>
            <a:spLocks noGrp="1" noChangeArrowheads="1"/>
          </p:cNvSpPr>
          <p:nvPr>
            <p:ph idx="4294967295"/>
          </p:nvPr>
        </p:nvSpPr>
        <p:spPr>
          <a:xfrm>
            <a:off x="0" y="1333449"/>
            <a:ext cx="9144000" cy="4574600"/>
          </a:xfrm>
        </p:spPr>
        <p:txBody>
          <a:bodyPr>
            <a:normAutofit/>
          </a:bodyPr>
          <a:lstStyle/>
          <a:p>
            <a:pPr lvl="2">
              <a:spcBef>
                <a:spcPct val="35000"/>
              </a:spcBef>
            </a:pPr>
            <a:endParaRPr lang="en-US" sz="1800" dirty="0">
              <a:latin typeface="Arial"/>
            </a:endParaRPr>
          </a:p>
          <a:p>
            <a:pPr lvl="2">
              <a:spcBef>
                <a:spcPct val="35000"/>
              </a:spcBef>
            </a:pPr>
            <a:r>
              <a:rPr lang="en-US" sz="1800" dirty="0">
                <a:latin typeface="Arial"/>
              </a:rPr>
              <a:t>Full-time tuition and mandatory fees minus other grants, scholarships, etc. (not loans or aid designated specifically for housing, books)</a:t>
            </a:r>
          </a:p>
          <a:p>
            <a:pPr marL="914400" lvl="2" indent="0">
              <a:spcBef>
                <a:spcPct val="35000"/>
              </a:spcBef>
              <a:buNone/>
            </a:pPr>
            <a:endParaRPr lang="en-US" sz="1800" dirty="0">
              <a:latin typeface="Arial"/>
            </a:endParaRPr>
          </a:p>
          <a:p>
            <a:pPr marL="914400" lvl="2" indent="0">
              <a:spcBef>
                <a:spcPct val="35000"/>
              </a:spcBef>
              <a:buNone/>
            </a:pPr>
            <a:r>
              <a:rPr lang="en-US" sz="1800" dirty="0">
                <a:latin typeface="Arial"/>
              </a:rPr>
              <a:t>Tier 1:					Tier 2:					 Tier 3:</a:t>
            </a:r>
          </a:p>
          <a:p>
            <a:pPr marL="914400" lvl="2" indent="0">
              <a:spcBef>
                <a:spcPct val="35000"/>
              </a:spcBef>
              <a:buNone/>
            </a:pPr>
            <a:r>
              <a:rPr lang="en-US" sz="1800" dirty="0">
                <a:latin typeface="Arial"/>
              </a:rPr>
              <a:t>T &amp; F:	 14764			14764					 14674</a:t>
            </a:r>
          </a:p>
          <a:p>
            <a:pPr marL="914400" lvl="2" indent="0">
              <a:spcBef>
                <a:spcPct val="35000"/>
              </a:spcBef>
              <a:buNone/>
            </a:pPr>
            <a:r>
              <a:rPr lang="en-US" sz="1800" dirty="0">
                <a:latin typeface="Arial"/>
              </a:rPr>
              <a:t>Grants:  </a:t>
            </a:r>
            <a:r>
              <a:rPr lang="en-US" sz="1800" u="sng" dirty="0">
                <a:latin typeface="Arial"/>
              </a:rPr>
              <a:t>-12000</a:t>
            </a:r>
            <a:r>
              <a:rPr lang="en-US" sz="1800" dirty="0">
                <a:latin typeface="Arial"/>
              </a:rPr>
              <a:t>			</a:t>
            </a:r>
            <a:r>
              <a:rPr lang="en-US" sz="1800" u="sng" dirty="0">
                <a:latin typeface="Arial"/>
              </a:rPr>
              <a:t>-7500 </a:t>
            </a:r>
            <a:r>
              <a:rPr lang="en-US" sz="1800" dirty="0">
                <a:latin typeface="Arial"/>
              </a:rPr>
              <a:t>pd by student		</a:t>
            </a:r>
            <a:r>
              <a:rPr lang="en-US" sz="1800" u="sng" dirty="0">
                <a:latin typeface="Arial"/>
              </a:rPr>
              <a:t>-10000 </a:t>
            </a:r>
            <a:r>
              <a:rPr lang="en-US" sz="1800" dirty="0">
                <a:latin typeface="Arial"/>
              </a:rPr>
              <a:t>pd by student</a:t>
            </a:r>
            <a:endParaRPr lang="en-US" sz="1800" u="sng" dirty="0">
              <a:latin typeface="Arial"/>
            </a:endParaRPr>
          </a:p>
          <a:p>
            <a:pPr marL="914400" lvl="2" indent="0">
              <a:spcBef>
                <a:spcPct val="35000"/>
              </a:spcBef>
              <a:buNone/>
            </a:pPr>
            <a:r>
              <a:rPr lang="en-US" sz="1800" dirty="0">
                <a:latin typeface="Arial"/>
              </a:rPr>
              <a:t>GSG:	   2764			 7264					   4674</a:t>
            </a:r>
          </a:p>
        </p:txBody>
      </p:sp>
      <p:sp>
        <p:nvSpPr>
          <p:cNvPr id="8" name="Title 2"/>
          <p:cNvSpPr>
            <a:spLocks noGrp="1"/>
          </p:cNvSpPr>
          <p:nvPr>
            <p:ph type="title"/>
          </p:nvPr>
        </p:nvSpPr>
        <p:spPr>
          <a:xfrm>
            <a:off x="457200" y="378451"/>
            <a:ext cx="8229600" cy="1143000"/>
          </a:xfrm>
        </p:spPr>
        <p:txBody>
          <a:bodyPr>
            <a:normAutofit/>
          </a:bodyPr>
          <a:lstStyle/>
          <a:p>
            <a:r>
              <a:rPr lang="en-US" b="1" dirty="0"/>
              <a:t>CCOG/GSG Calculation</a:t>
            </a:r>
          </a:p>
        </p:txBody>
      </p:sp>
      <p:sp>
        <p:nvSpPr>
          <p:cNvPr id="7"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13</a:t>
            </a:fld>
            <a:endParaRPr lang="en-US" dirty="0"/>
          </a:p>
        </p:txBody>
      </p:sp>
    </p:spTree>
    <p:extLst>
      <p:ext uri="{BB962C8B-B14F-4D97-AF65-F5344CB8AC3E}">
        <p14:creationId xmlns:p14="http://schemas.microsoft.com/office/powerpoint/2010/main" val="2293124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11267" name="Rectangle 3"/>
          <p:cNvSpPr>
            <a:spLocks noGrp="1" noChangeArrowheads="1"/>
          </p:cNvSpPr>
          <p:nvPr>
            <p:ph idx="4294967295"/>
          </p:nvPr>
        </p:nvSpPr>
        <p:spPr>
          <a:xfrm>
            <a:off x="457200" y="2354316"/>
            <a:ext cx="8229600" cy="3561619"/>
          </a:xfrm>
        </p:spPr>
        <p:txBody>
          <a:bodyPr>
            <a:normAutofit/>
          </a:bodyPr>
          <a:lstStyle/>
          <a:p>
            <a:pPr lvl="2">
              <a:spcBef>
                <a:spcPct val="35000"/>
              </a:spcBef>
            </a:pPr>
            <a:endParaRPr lang="en-US" sz="1600" dirty="0">
              <a:solidFill>
                <a:srgbClr val="660066"/>
              </a:solidFill>
              <a:latin typeface="Arial"/>
            </a:endParaRPr>
          </a:p>
          <a:p>
            <a:pPr>
              <a:lnSpc>
                <a:spcPct val="150000"/>
              </a:lnSpc>
              <a:spcBef>
                <a:spcPct val="0"/>
              </a:spcBef>
            </a:pPr>
            <a:r>
              <a:rPr lang="en-US" sz="1800" dirty="0">
                <a:latin typeface="Arial" panose="020B0604020202020204" pitchFamily="34" charset="0"/>
                <a:cs typeface="Arial" panose="020B0604020202020204" pitchFamily="34" charset="0"/>
              </a:rPr>
              <a:t>Student enrolls in a bona fide 3 + 1 major/degree program</a:t>
            </a:r>
          </a:p>
          <a:p>
            <a:pPr>
              <a:lnSpc>
                <a:spcPct val="150000"/>
              </a:lnSpc>
              <a:spcBef>
                <a:spcPct val="0"/>
              </a:spcBef>
            </a:pPr>
            <a:r>
              <a:rPr lang="en-US" sz="1800" dirty="0">
                <a:latin typeface="Arial" panose="020B0604020202020204" pitchFamily="34" charset="0"/>
                <a:cs typeface="Arial" panose="020B0604020202020204" pitchFamily="34" charset="0"/>
              </a:rPr>
              <a:t>Student completes the first two years at the community college and earns an Associate Degree</a:t>
            </a:r>
          </a:p>
          <a:p>
            <a:pPr>
              <a:lnSpc>
                <a:spcPct val="150000"/>
              </a:lnSpc>
              <a:spcBef>
                <a:spcPct val="0"/>
              </a:spcBef>
            </a:pPr>
            <a:r>
              <a:rPr lang="en-US" sz="1800" dirty="0">
                <a:latin typeface="Arial" panose="020B0604020202020204" pitchFamily="34" charset="0"/>
                <a:cs typeface="Arial" panose="020B0604020202020204" pitchFamily="34" charset="0"/>
              </a:rPr>
              <a:t>Pays community college tuition and fees for the associate degree and the third year of their program</a:t>
            </a:r>
          </a:p>
          <a:p>
            <a:pPr>
              <a:lnSpc>
                <a:spcPct val="150000"/>
              </a:lnSpc>
              <a:spcBef>
                <a:spcPct val="0"/>
              </a:spcBef>
            </a:pPr>
            <a:r>
              <a:rPr lang="en-US" sz="1800" dirty="0">
                <a:latin typeface="Arial" panose="020B0604020202020204" pitchFamily="34" charset="0"/>
                <a:cs typeface="Arial" panose="020B0604020202020204" pitchFamily="34" charset="0"/>
              </a:rPr>
              <a:t>Attends and pays the four-year institution tuition and fees in the final year</a:t>
            </a:r>
          </a:p>
          <a:p>
            <a:pPr marL="914400" lvl="2" indent="0">
              <a:lnSpc>
                <a:spcPct val="150000"/>
              </a:lnSpc>
              <a:spcBef>
                <a:spcPct val="35000"/>
              </a:spcBef>
              <a:buNone/>
            </a:pPr>
            <a:endParaRPr lang="en-US" sz="1800" dirty="0">
              <a:solidFill>
                <a:srgbClr val="660066"/>
              </a:solidFill>
              <a:latin typeface="Arial"/>
            </a:endParaRPr>
          </a:p>
          <a:p>
            <a:pPr lvl="2">
              <a:spcBef>
                <a:spcPct val="35000"/>
              </a:spcBef>
            </a:pPr>
            <a:endParaRPr lang="en-US" sz="1800" dirty="0">
              <a:solidFill>
                <a:srgbClr val="660066"/>
              </a:solidFill>
              <a:latin typeface="Arial"/>
            </a:endParaRPr>
          </a:p>
        </p:txBody>
      </p:sp>
      <p:sp>
        <p:nvSpPr>
          <p:cNvPr id="8" name="Title 2"/>
          <p:cNvSpPr>
            <a:spLocks noGrp="1"/>
          </p:cNvSpPr>
          <p:nvPr>
            <p:ph type="title"/>
          </p:nvPr>
        </p:nvSpPr>
        <p:spPr>
          <a:xfrm>
            <a:off x="457200" y="800238"/>
            <a:ext cx="8229600" cy="1143000"/>
          </a:xfrm>
        </p:spPr>
        <p:txBody>
          <a:bodyPr>
            <a:noAutofit/>
          </a:bodyPr>
          <a:lstStyle/>
          <a:p>
            <a:r>
              <a:rPr lang="en-US" b="1" dirty="0"/>
              <a:t>3 + 1 Degree Completion Programs</a:t>
            </a:r>
          </a:p>
        </p:txBody>
      </p:sp>
      <p:sp>
        <p:nvSpPr>
          <p:cNvPr id="7"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14</a:t>
            </a:fld>
            <a:endParaRPr lang="en-US" dirty="0"/>
          </a:p>
        </p:txBody>
      </p:sp>
    </p:spTree>
    <p:extLst>
      <p:ext uri="{BB962C8B-B14F-4D97-AF65-F5344CB8AC3E}">
        <p14:creationId xmlns:p14="http://schemas.microsoft.com/office/powerpoint/2010/main" val="1128179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14338" name="Rectangle 2"/>
          <p:cNvSpPr>
            <a:spLocks noGrp="1" noChangeArrowheads="1"/>
          </p:cNvSpPr>
          <p:nvPr>
            <p:ph type="title"/>
          </p:nvPr>
        </p:nvSpPr>
        <p:spPr/>
        <p:txBody>
          <a:bodyPr>
            <a:noAutofit/>
          </a:bodyPr>
          <a:lstStyle/>
          <a:p>
            <a:r>
              <a:rPr lang="en-US" b="1" dirty="0">
                <a:latin typeface="Arial"/>
              </a:rPr>
              <a:t>Types of Aid – </a:t>
            </a:r>
            <a:br>
              <a:rPr lang="en-US" b="1" dirty="0">
                <a:latin typeface="Arial"/>
              </a:rPr>
            </a:br>
            <a:r>
              <a:rPr lang="en-US" sz="2400" b="1" dirty="0">
                <a:latin typeface="Arial"/>
              </a:rPr>
              <a:t>Institutional Programs &amp; Private Scholarships</a:t>
            </a:r>
          </a:p>
        </p:txBody>
      </p:sp>
      <p:sp>
        <p:nvSpPr>
          <p:cNvPr id="14339" name="Rectangle 3"/>
          <p:cNvSpPr>
            <a:spLocks noGrp="1" noChangeArrowheads="1"/>
          </p:cNvSpPr>
          <p:nvPr>
            <p:ph idx="4294967295"/>
          </p:nvPr>
        </p:nvSpPr>
        <p:spPr>
          <a:xfrm>
            <a:off x="1250483" y="1752600"/>
            <a:ext cx="7473950" cy="3724275"/>
          </a:xfrm>
        </p:spPr>
        <p:txBody>
          <a:bodyPr>
            <a:normAutofit/>
          </a:bodyPr>
          <a:lstStyle/>
          <a:p>
            <a:pPr>
              <a:lnSpc>
                <a:spcPct val="90000"/>
              </a:lnSpc>
            </a:pPr>
            <a:r>
              <a:rPr lang="en-US" b="0" dirty="0">
                <a:latin typeface="Arial"/>
              </a:rPr>
              <a:t>Factors that may influence eligibility: </a:t>
            </a:r>
            <a:br>
              <a:rPr lang="en-US" b="0" dirty="0">
                <a:latin typeface="Arial"/>
              </a:rPr>
            </a:br>
            <a:endParaRPr lang="en-US" sz="1200" b="0" dirty="0">
              <a:latin typeface="Arial"/>
            </a:endParaRPr>
          </a:p>
          <a:p>
            <a:pPr lvl="1">
              <a:lnSpc>
                <a:spcPct val="110000"/>
              </a:lnSpc>
              <a:spcBef>
                <a:spcPct val="0"/>
              </a:spcBef>
              <a:buFontTx/>
              <a:buNone/>
            </a:pPr>
            <a:r>
              <a:rPr lang="en-US" b="0" dirty="0">
                <a:solidFill>
                  <a:srgbClr val="006666"/>
                </a:solidFill>
                <a:latin typeface="Arial"/>
              </a:rPr>
              <a:t>	</a:t>
            </a:r>
            <a:r>
              <a:rPr lang="en-US" sz="2600" b="0" dirty="0">
                <a:latin typeface="Arial"/>
              </a:rPr>
              <a:t>							</a:t>
            </a:r>
            <a:br>
              <a:rPr lang="en-US" sz="2600" b="0" dirty="0">
                <a:latin typeface="Arial"/>
              </a:rPr>
            </a:br>
            <a:r>
              <a:rPr lang="en-US" sz="2600" b="0" dirty="0">
                <a:latin typeface="Arial"/>
              </a:rPr>
              <a:t>									</a:t>
            </a:r>
          </a:p>
          <a:p>
            <a:pPr lvl="1">
              <a:lnSpc>
                <a:spcPct val="110000"/>
              </a:lnSpc>
              <a:spcBef>
                <a:spcPct val="0"/>
              </a:spcBef>
              <a:buFontTx/>
              <a:buNone/>
            </a:pPr>
            <a:r>
              <a:rPr lang="en-US" sz="2600" b="0" dirty="0">
                <a:latin typeface="Arial"/>
              </a:rPr>
              <a:t>																				</a:t>
            </a:r>
          </a:p>
          <a:p>
            <a:pPr lvl="1">
              <a:lnSpc>
                <a:spcPct val="110000"/>
              </a:lnSpc>
              <a:spcBef>
                <a:spcPct val="0"/>
              </a:spcBef>
              <a:buNone/>
            </a:pPr>
            <a:r>
              <a:rPr lang="en-US" sz="2600" b="0" dirty="0">
                <a:latin typeface="Arial"/>
              </a:rPr>
              <a:t>						</a:t>
            </a:r>
          </a:p>
          <a:p>
            <a:pPr lvl="1">
              <a:lnSpc>
                <a:spcPct val="110000"/>
              </a:lnSpc>
              <a:spcBef>
                <a:spcPct val="0"/>
              </a:spcBef>
              <a:buFontTx/>
              <a:buNone/>
            </a:pPr>
            <a:endParaRPr lang="en-US" sz="2600" b="0" dirty="0">
              <a:latin typeface="Arial"/>
            </a:endParaRPr>
          </a:p>
        </p:txBody>
      </p:sp>
      <p:sp>
        <p:nvSpPr>
          <p:cNvPr id="14340" name="Rectangle 4"/>
          <p:cNvSpPr>
            <a:spLocks noChangeArrowheads="1"/>
          </p:cNvSpPr>
          <p:nvPr/>
        </p:nvSpPr>
        <p:spPr bwMode="auto">
          <a:xfrm>
            <a:off x="838200" y="5438001"/>
            <a:ext cx="8001000" cy="276999"/>
          </a:xfrm>
          <a:prstGeom prst="rect">
            <a:avLst/>
          </a:prstGeom>
          <a:noFill/>
          <a:ln w="9525">
            <a:noFill/>
            <a:miter lim="800000"/>
            <a:headEnd/>
            <a:tailEnd/>
          </a:ln>
        </p:spPr>
        <p:txBody>
          <a:bodyPr>
            <a:spAutoFit/>
          </a:bodyPr>
          <a:lstStyle/>
          <a:p>
            <a:pPr marL="230188" indent="-230188" eaLnBrk="1" hangingPunct="1">
              <a:tabLst>
                <a:tab pos="230188" algn="l"/>
              </a:tabLst>
            </a:pPr>
            <a:r>
              <a:rPr lang="en-US" sz="1200" b="1" i="1" dirty="0">
                <a:latin typeface="Constantia" pitchFamily="18" charset="0"/>
              </a:rPr>
              <a:t>*	</a:t>
            </a:r>
            <a:r>
              <a:rPr lang="en-US" sz="1200" b="1" i="1" dirty="0">
                <a:latin typeface="Arial"/>
              </a:rPr>
              <a:t>Athletic awards offered by NCAA Division I and Division II schools only.</a:t>
            </a:r>
          </a:p>
        </p:txBody>
      </p:sp>
      <p:graphicFrame>
        <p:nvGraphicFramePr>
          <p:cNvPr id="3" name="Table 2"/>
          <p:cNvGraphicFramePr>
            <a:graphicFrameLocks noGrp="1"/>
          </p:cNvGraphicFramePr>
          <p:nvPr>
            <p:extLst>
              <p:ext uri="{D42A27DB-BD31-4B8C-83A1-F6EECF244321}">
                <p14:modId xmlns:p14="http://schemas.microsoft.com/office/powerpoint/2010/main" val="3176385682"/>
              </p:ext>
            </p:extLst>
          </p:nvPr>
        </p:nvGraphicFramePr>
        <p:xfrm>
          <a:off x="1530083" y="2455482"/>
          <a:ext cx="6096000" cy="23774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algn="l"/>
                      <a:r>
                        <a:rPr lang="en-US" sz="2000" b="0" dirty="0">
                          <a:solidFill>
                            <a:schemeClr val="tx1"/>
                          </a:solidFill>
                          <a:latin typeface="Arial"/>
                        </a:rPr>
                        <a:t>Academics</a:t>
                      </a:r>
                      <a:endParaRPr lang="en-US" sz="2000" dirty="0">
                        <a:solidFill>
                          <a:schemeClr val="tx1"/>
                        </a:solidFill>
                      </a:endParaRPr>
                    </a:p>
                  </a:txBody>
                  <a:tcPr>
                    <a:noFill/>
                  </a:tcPr>
                </a:tc>
                <a:tc>
                  <a:txBody>
                    <a:bodyPr/>
                    <a:lstStyle/>
                    <a:p>
                      <a:pPr algn="l"/>
                      <a:r>
                        <a:rPr lang="en-US" sz="2000" b="0" dirty="0">
                          <a:solidFill>
                            <a:schemeClr val="tx1"/>
                          </a:solidFill>
                          <a:latin typeface="Arial"/>
                        </a:rPr>
                        <a:t>Athletic Ability*</a:t>
                      </a:r>
                      <a:endParaRPr lang="en-US" sz="2000" dirty="0">
                        <a:solidFill>
                          <a:schemeClr val="tx1"/>
                        </a:solidFill>
                      </a:endParaRPr>
                    </a:p>
                  </a:txBody>
                  <a:tcPr>
                    <a:noFill/>
                  </a:tcPr>
                </a:tc>
                <a:extLst>
                  <a:ext uri="{0D108BD9-81ED-4DB2-BD59-A6C34878D82A}">
                    <a16:rowId xmlns:a16="http://schemas.microsoft.com/office/drawing/2014/main" val="10000"/>
                  </a:ext>
                </a:extLst>
              </a:tr>
              <a:tr h="370840">
                <a:tc>
                  <a:txBody>
                    <a:bodyPr/>
                    <a:lstStyle/>
                    <a:p>
                      <a:pPr algn="l"/>
                      <a:r>
                        <a:rPr lang="en-US" sz="2000" b="0" dirty="0">
                          <a:latin typeface="Arial"/>
                        </a:rPr>
                        <a:t>SAT’s</a:t>
                      </a:r>
                      <a:endParaRPr lang="en-US" sz="2000" dirty="0"/>
                    </a:p>
                  </a:txBody>
                  <a:tcPr>
                    <a:noFill/>
                  </a:tcPr>
                </a:tc>
                <a:tc>
                  <a:txBody>
                    <a:bodyPr/>
                    <a:lstStyle/>
                    <a:p>
                      <a:pPr algn="l"/>
                      <a:r>
                        <a:rPr lang="en-US" sz="2000" b="0" dirty="0">
                          <a:latin typeface="Arial"/>
                        </a:rPr>
                        <a:t>Geographic Diversity</a:t>
                      </a:r>
                      <a:endParaRPr lang="en-US" sz="2000" dirty="0"/>
                    </a:p>
                  </a:txBody>
                  <a:tcPr>
                    <a:noFill/>
                  </a:tcPr>
                </a:tc>
                <a:extLst>
                  <a:ext uri="{0D108BD9-81ED-4DB2-BD59-A6C34878D82A}">
                    <a16:rowId xmlns:a16="http://schemas.microsoft.com/office/drawing/2014/main" val="10001"/>
                  </a:ext>
                </a:extLst>
              </a:tr>
              <a:tr h="370840">
                <a:tc>
                  <a:txBody>
                    <a:bodyPr/>
                    <a:lstStyle/>
                    <a:p>
                      <a:pPr algn="l"/>
                      <a:r>
                        <a:rPr lang="en-US" sz="2000" b="0" dirty="0">
                          <a:latin typeface="Arial"/>
                        </a:rPr>
                        <a:t>AP Courses	</a:t>
                      </a:r>
                      <a:endParaRPr lang="en-US" sz="2000" dirty="0"/>
                    </a:p>
                  </a:txBody>
                  <a:tcPr>
                    <a:no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000" b="0" dirty="0">
                          <a:latin typeface="Arial"/>
                        </a:rPr>
                        <a:t>Legacy (child of alumni)</a:t>
                      </a:r>
                    </a:p>
                  </a:txBody>
                  <a:tcPr>
                    <a:noFill/>
                  </a:tcPr>
                </a:tc>
                <a:extLst>
                  <a:ext uri="{0D108BD9-81ED-4DB2-BD59-A6C34878D82A}">
                    <a16:rowId xmlns:a16="http://schemas.microsoft.com/office/drawing/2014/main" val="10002"/>
                  </a:ext>
                </a:extLst>
              </a:tr>
              <a:tr h="370840">
                <a:tc>
                  <a:txBody>
                    <a:bodyPr/>
                    <a:lstStyle/>
                    <a:p>
                      <a:pPr algn="l"/>
                      <a:r>
                        <a:rPr lang="en-US" sz="2000" b="0" dirty="0">
                          <a:latin typeface="Arial"/>
                        </a:rPr>
                        <a:t>Activities </a:t>
                      </a:r>
                      <a:endParaRPr lang="en-US" sz="2000" dirty="0"/>
                    </a:p>
                  </a:txBody>
                  <a:tcPr>
                    <a:no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000" b="0" dirty="0">
                          <a:latin typeface="Arial"/>
                        </a:rPr>
                        <a:t>Talent</a:t>
                      </a:r>
                    </a:p>
                  </a:txBody>
                  <a:tcPr>
                    <a:noFill/>
                  </a:tcPr>
                </a:tc>
                <a:extLst>
                  <a:ext uri="{0D108BD9-81ED-4DB2-BD59-A6C34878D82A}">
                    <a16:rowId xmlns:a16="http://schemas.microsoft.com/office/drawing/2014/main" val="10003"/>
                  </a:ext>
                </a:extLst>
              </a:tr>
              <a:tr h="370840">
                <a:tc>
                  <a:txBody>
                    <a:bodyPr/>
                    <a:lstStyle/>
                    <a:p>
                      <a:pPr algn="l"/>
                      <a:r>
                        <a:rPr lang="en-US" sz="2000" b="0" dirty="0">
                          <a:latin typeface="Arial"/>
                        </a:rPr>
                        <a:t>Academic Track</a:t>
                      </a:r>
                      <a:endParaRPr lang="en-US" sz="2000" dirty="0"/>
                    </a:p>
                  </a:txBody>
                  <a:tcPr>
                    <a:noFill/>
                  </a:tcPr>
                </a:tc>
                <a:tc>
                  <a:txBody>
                    <a:bodyPr/>
                    <a:lstStyle/>
                    <a:p>
                      <a:pPr algn="l"/>
                      <a:r>
                        <a:rPr lang="en-US" sz="2000" b="0" dirty="0">
                          <a:latin typeface="Arial"/>
                        </a:rPr>
                        <a:t>Gender/Ethnicity</a:t>
                      </a:r>
                      <a:endParaRPr lang="en-US" sz="2000" dirty="0"/>
                    </a:p>
                  </a:txBody>
                  <a:tcPr>
                    <a:noFill/>
                  </a:tcPr>
                </a:tc>
                <a:extLst>
                  <a:ext uri="{0D108BD9-81ED-4DB2-BD59-A6C34878D82A}">
                    <a16:rowId xmlns:a16="http://schemas.microsoft.com/office/drawing/2014/main" val="10004"/>
                  </a:ext>
                </a:extLst>
              </a:tr>
              <a:tr h="370840">
                <a:tc>
                  <a:txBody>
                    <a:bodyPr/>
                    <a:lstStyle/>
                    <a:p>
                      <a:pPr algn="l"/>
                      <a:r>
                        <a:rPr lang="en-US" sz="2000" b="0" dirty="0">
                          <a:latin typeface="Arial"/>
                        </a:rPr>
                        <a:t>H.S. Attended</a:t>
                      </a:r>
                      <a:endParaRPr lang="en-US" sz="2000" dirty="0"/>
                    </a:p>
                  </a:txBody>
                  <a:tcPr>
                    <a:noFill/>
                  </a:tcPr>
                </a:tc>
                <a:tc>
                  <a:txBody>
                    <a:bodyPr/>
                    <a:lstStyle/>
                    <a:p>
                      <a:pPr algn="l"/>
                      <a:r>
                        <a:rPr lang="en-US" sz="2000" b="0" dirty="0">
                          <a:latin typeface="Arial"/>
                        </a:rPr>
                        <a:t>Class Rank</a:t>
                      </a:r>
                      <a:endParaRPr lang="en-US" sz="2000" dirty="0"/>
                    </a:p>
                  </a:txBody>
                  <a:tcPr>
                    <a:noFill/>
                  </a:tcPr>
                </a:tc>
                <a:extLst>
                  <a:ext uri="{0D108BD9-81ED-4DB2-BD59-A6C34878D82A}">
                    <a16:rowId xmlns:a16="http://schemas.microsoft.com/office/drawing/2014/main" val="10005"/>
                  </a:ext>
                </a:extLst>
              </a:tr>
            </a:tbl>
          </a:graphicData>
        </a:graphic>
      </p:graphicFrame>
      <p:sp>
        <p:nvSpPr>
          <p:cNvPr id="9"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15</a:t>
            </a:fld>
            <a:endParaRPr lang="en-US" dirty="0"/>
          </a:p>
        </p:txBody>
      </p:sp>
    </p:spTree>
    <p:extLst>
      <p:ext uri="{BB962C8B-B14F-4D97-AF65-F5344CB8AC3E}">
        <p14:creationId xmlns:p14="http://schemas.microsoft.com/office/powerpoint/2010/main" val="567851859"/>
      </p:ext>
    </p:extLst>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14338" name="Rectangle 2"/>
          <p:cNvSpPr>
            <a:spLocks noGrp="1" noChangeArrowheads="1"/>
          </p:cNvSpPr>
          <p:nvPr>
            <p:ph type="title"/>
          </p:nvPr>
        </p:nvSpPr>
        <p:spPr/>
        <p:txBody>
          <a:bodyPr>
            <a:noAutofit/>
          </a:bodyPr>
          <a:lstStyle/>
          <a:p>
            <a:r>
              <a:rPr lang="en-US" b="1" dirty="0">
                <a:latin typeface="Arial"/>
              </a:rPr>
              <a:t>Am I Eligible?</a:t>
            </a:r>
          </a:p>
        </p:txBody>
      </p:sp>
      <p:sp>
        <p:nvSpPr>
          <p:cNvPr id="14339" name="Rectangle 3"/>
          <p:cNvSpPr>
            <a:spLocks noGrp="1" noChangeArrowheads="1"/>
          </p:cNvSpPr>
          <p:nvPr>
            <p:ph idx="4294967295"/>
          </p:nvPr>
        </p:nvSpPr>
        <p:spPr>
          <a:xfrm>
            <a:off x="1250483" y="1650124"/>
            <a:ext cx="7473950" cy="3826751"/>
          </a:xfrm>
        </p:spPr>
        <p:txBody>
          <a:bodyPr>
            <a:normAutofit fontScale="92500" lnSpcReduction="10000"/>
          </a:bodyPr>
          <a:lstStyle/>
          <a:p>
            <a:pPr>
              <a:defRPr/>
            </a:pPr>
            <a:r>
              <a:rPr lang="en-US" altLang="en-US" sz="2800" dirty="0"/>
              <a:t>US Citizen or legal resident</a:t>
            </a:r>
          </a:p>
          <a:p>
            <a:pPr>
              <a:defRPr/>
            </a:pPr>
            <a:r>
              <a:rPr lang="en-US" altLang="en-US" sz="2800" dirty="0"/>
              <a:t>HS Diploma or GED</a:t>
            </a:r>
          </a:p>
          <a:p>
            <a:pPr>
              <a:defRPr/>
            </a:pPr>
            <a:r>
              <a:rPr lang="en-US" altLang="en-US" sz="2800" dirty="0"/>
              <a:t>Valid Social Security number (student)</a:t>
            </a:r>
          </a:p>
          <a:p>
            <a:pPr>
              <a:defRPr/>
            </a:pPr>
            <a:r>
              <a:rPr lang="en-US" altLang="en-US" sz="2800" dirty="0"/>
              <a:t>Enrolled in eligible program</a:t>
            </a:r>
          </a:p>
          <a:p>
            <a:pPr lvl="1">
              <a:defRPr/>
            </a:pPr>
            <a:r>
              <a:rPr lang="en-US" altLang="en-US" sz="2400" dirty="0"/>
              <a:t>Degree/certificate program</a:t>
            </a:r>
          </a:p>
          <a:p>
            <a:pPr lvl="1">
              <a:defRPr/>
            </a:pPr>
            <a:r>
              <a:rPr lang="en-US" altLang="en-US" sz="2400" dirty="0"/>
              <a:t>Eligible institution</a:t>
            </a:r>
          </a:p>
          <a:p>
            <a:pPr>
              <a:defRPr/>
            </a:pPr>
            <a:r>
              <a:rPr lang="en-US" altLang="en-US" sz="2800" dirty="0"/>
              <a:t>For NJ programs – must be resident of NJ 12 months prior to beginning college</a:t>
            </a:r>
          </a:p>
          <a:p>
            <a:pPr lvl="1">
              <a:lnSpc>
                <a:spcPct val="110000"/>
              </a:lnSpc>
              <a:spcBef>
                <a:spcPct val="0"/>
              </a:spcBef>
              <a:buNone/>
            </a:pPr>
            <a:r>
              <a:rPr lang="en-US" sz="2600" b="0" dirty="0">
                <a:latin typeface="Arial"/>
              </a:rPr>
              <a:t>						</a:t>
            </a:r>
          </a:p>
          <a:p>
            <a:pPr lvl="1">
              <a:lnSpc>
                <a:spcPct val="110000"/>
              </a:lnSpc>
              <a:spcBef>
                <a:spcPct val="0"/>
              </a:spcBef>
              <a:buFontTx/>
              <a:buNone/>
            </a:pPr>
            <a:endParaRPr lang="en-US" sz="2600" b="0" dirty="0">
              <a:latin typeface="Arial"/>
            </a:endParaRPr>
          </a:p>
        </p:txBody>
      </p:sp>
      <p:sp>
        <p:nvSpPr>
          <p:cNvPr id="9"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16</a:t>
            </a:fld>
            <a:endParaRPr lang="en-US" dirty="0"/>
          </a:p>
        </p:txBody>
      </p:sp>
    </p:spTree>
    <p:extLst>
      <p:ext uri="{BB962C8B-B14F-4D97-AF65-F5344CB8AC3E}">
        <p14:creationId xmlns:p14="http://schemas.microsoft.com/office/powerpoint/2010/main" val="908462709"/>
      </p:ext>
    </p:extLst>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14338" name="Rectangle 2"/>
          <p:cNvSpPr>
            <a:spLocks noGrp="1" noChangeArrowheads="1"/>
          </p:cNvSpPr>
          <p:nvPr>
            <p:ph type="title"/>
          </p:nvPr>
        </p:nvSpPr>
        <p:spPr/>
        <p:txBody>
          <a:bodyPr>
            <a:noAutofit/>
          </a:bodyPr>
          <a:lstStyle/>
          <a:p>
            <a:r>
              <a:rPr lang="en-US" b="1" dirty="0">
                <a:latin typeface="Arial"/>
              </a:rPr>
              <a:t>How do I Apply?</a:t>
            </a:r>
          </a:p>
        </p:txBody>
      </p:sp>
      <p:sp>
        <p:nvSpPr>
          <p:cNvPr id="14339" name="Rectangle 3"/>
          <p:cNvSpPr>
            <a:spLocks noGrp="1" noChangeArrowheads="1"/>
          </p:cNvSpPr>
          <p:nvPr>
            <p:ph idx="4294967295"/>
          </p:nvPr>
        </p:nvSpPr>
        <p:spPr>
          <a:xfrm>
            <a:off x="1250483" y="1650124"/>
            <a:ext cx="7473950" cy="3826751"/>
          </a:xfrm>
        </p:spPr>
        <p:txBody>
          <a:bodyPr>
            <a:normAutofit/>
          </a:bodyPr>
          <a:lstStyle/>
          <a:p>
            <a:r>
              <a:rPr lang="en-US" altLang="en-US" dirty="0"/>
              <a:t>FAFSA </a:t>
            </a:r>
          </a:p>
          <a:p>
            <a:pPr lvl="1"/>
            <a:r>
              <a:rPr lang="en-US" altLang="en-US" dirty="0"/>
              <a:t>Free Application for Federal Student Aid</a:t>
            </a:r>
          </a:p>
          <a:p>
            <a:pPr lvl="2"/>
            <a:r>
              <a:rPr lang="en-US" altLang="en-US" dirty="0"/>
              <a:t>6000+ colleges/schools require</a:t>
            </a:r>
          </a:p>
          <a:p>
            <a:r>
              <a:rPr lang="en-US" altLang="en-US" dirty="0"/>
              <a:t>College Board CSS Profile </a:t>
            </a:r>
          </a:p>
          <a:p>
            <a:pPr lvl="2"/>
            <a:r>
              <a:rPr lang="en-US" altLang="en-US" dirty="0"/>
              <a:t>About 400 schools require this supplemental form</a:t>
            </a:r>
          </a:p>
          <a:p>
            <a:r>
              <a:rPr lang="en-US" altLang="en-US" dirty="0"/>
              <a:t>Institutional forms</a:t>
            </a:r>
            <a:endParaRPr lang="en-US" sz="2600" b="0" dirty="0">
              <a:latin typeface="Arial"/>
            </a:endParaRPr>
          </a:p>
        </p:txBody>
      </p:sp>
      <p:sp>
        <p:nvSpPr>
          <p:cNvPr id="9"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17</a:t>
            </a:fld>
            <a:endParaRPr lang="en-US" dirty="0"/>
          </a:p>
        </p:txBody>
      </p:sp>
    </p:spTree>
    <p:extLst>
      <p:ext uri="{BB962C8B-B14F-4D97-AF65-F5344CB8AC3E}">
        <p14:creationId xmlns:p14="http://schemas.microsoft.com/office/powerpoint/2010/main" val="290443162"/>
      </p:ext>
    </p:extLst>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14338" name="Rectangle 2"/>
          <p:cNvSpPr>
            <a:spLocks noGrp="1" noChangeArrowheads="1"/>
          </p:cNvSpPr>
          <p:nvPr>
            <p:ph type="title"/>
          </p:nvPr>
        </p:nvSpPr>
        <p:spPr/>
        <p:txBody>
          <a:bodyPr>
            <a:noAutofit/>
          </a:bodyPr>
          <a:lstStyle/>
          <a:p>
            <a:r>
              <a:rPr lang="en-US" b="1" dirty="0">
                <a:latin typeface="Arial"/>
              </a:rPr>
              <a:t>When do I Apply?</a:t>
            </a:r>
          </a:p>
        </p:txBody>
      </p:sp>
      <p:sp>
        <p:nvSpPr>
          <p:cNvPr id="14339" name="Rectangle 3"/>
          <p:cNvSpPr>
            <a:spLocks noGrp="1" noChangeArrowheads="1"/>
          </p:cNvSpPr>
          <p:nvPr>
            <p:ph idx="4294967295"/>
          </p:nvPr>
        </p:nvSpPr>
        <p:spPr>
          <a:xfrm>
            <a:off x="1250483" y="1650124"/>
            <a:ext cx="7473950" cy="3826751"/>
          </a:xfrm>
        </p:spPr>
        <p:txBody>
          <a:bodyPr>
            <a:normAutofit fontScale="92500" lnSpcReduction="10000"/>
          </a:bodyPr>
          <a:lstStyle/>
          <a:p>
            <a:r>
              <a:rPr lang="en-US" altLang="en-US" sz="2800" dirty="0"/>
              <a:t>FAFSA – </a:t>
            </a:r>
          </a:p>
          <a:p>
            <a:pPr lvl="1"/>
            <a:r>
              <a:rPr lang="en-US" altLang="en-US" sz="2400" dirty="0"/>
              <a:t>https://studentaid.gov</a:t>
            </a:r>
          </a:p>
          <a:p>
            <a:pPr lvl="2"/>
            <a:r>
              <a:rPr lang="en-US" altLang="en-US" sz="1600" dirty="0"/>
              <a:t>Normally available 10/1 in fall of high school senior year</a:t>
            </a:r>
          </a:p>
          <a:p>
            <a:pPr lvl="2"/>
            <a:r>
              <a:rPr lang="en-US" altLang="en-US" sz="1600" dirty="0"/>
              <a:t>Priority deadlines vary for each college</a:t>
            </a:r>
          </a:p>
          <a:p>
            <a:pPr lvl="3"/>
            <a:r>
              <a:rPr lang="en-US" altLang="en-US" sz="1600" dirty="0"/>
              <a:t>Meet the earliest deadline</a:t>
            </a:r>
          </a:p>
          <a:p>
            <a:r>
              <a:rPr lang="en-US" altLang="en-US" sz="2800" dirty="0"/>
              <a:t>NJ Alternative Application - </a:t>
            </a:r>
          </a:p>
          <a:p>
            <a:pPr lvl="1"/>
            <a:r>
              <a:rPr lang="en-US" altLang="en-US" sz="2400" dirty="0"/>
              <a:t>www.hesaa.org</a:t>
            </a:r>
          </a:p>
          <a:p>
            <a:pPr lvl="2"/>
            <a:r>
              <a:rPr lang="en-US" altLang="en-US" sz="1600" dirty="0"/>
              <a:t>Normally available 10/1 of high school senior year</a:t>
            </a:r>
          </a:p>
          <a:p>
            <a:r>
              <a:rPr lang="en-US" altLang="en-US" sz="2800" dirty="0"/>
              <a:t>CSS Profile -</a:t>
            </a:r>
          </a:p>
          <a:p>
            <a:pPr lvl="1"/>
            <a:r>
              <a:rPr lang="en-US" altLang="en-US" sz="2400" dirty="0"/>
              <a:t>www.student.collegeboard.org/profile</a:t>
            </a:r>
          </a:p>
          <a:p>
            <a:pPr lvl="2"/>
            <a:r>
              <a:rPr lang="en-US" altLang="en-US" sz="1600" dirty="0"/>
              <a:t>Varies by school</a:t>
            </a:r>
          </a:p>
        </p:txBody>
      </p:sp>
      <p:sp>
        <p:nvSpPr>
          <p:cNvPr id="9"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18</a:t>
            </a:fld>
            <a:endParaRPr lang="en-US" dirty="0"/>
          </a:p>
        </p:txBody>
      </p:sp>
    </p:spTree>
    <p:extLst>
      <p:ext uri="{BB962C8B-B14F-4D97-AF65-F5344CB8AC3E}">
        <p14:creationId xmlns:p14="http://schemas.microsoft.com/office/powerpoint/2010/main" val="2781444848"/>
      </p:ext>
    </p:extLst>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Higher Education Student Assistance Authority</a:t>
            </a:r>
            <a:endParaRPr lang="en-US" dirty="0"/>
          </a:p>
        </p:txBody>
      </p:sp>
      <p:sp>
        <p:nvSpPr>
          <p:cNvPr id="4" name="Title 3"/>
          <p:cNvSpPr>
            <a:spLocks noGrp="1"/>
          </p:cNvSpPr>
          <p:nvPr>
            <p:ph type="title"/>
          </p:nvPr>
        </p:nvSpPr>
        <p:spPr>
          <a:xfrm>
            <a:off x="487643" y="-79854"/>
            <a:ext cx="8229600" cy="1143000"/>
          </a:xfrm>
        </p:spPr>
        <p:txBody>
          <a:bodyPr>
            <a:normAutofit/>
          </a:bodyPr>
          <a:lstStyle/>
          <a:p>
            <a:r>
              <a:rPr lang="en-US" b="1" dirty="0">
                <a:latin typeface="Arial"/>
                <a:cs typeface="Arial"/>
              </a:rPr>
              <a:t>Applications to Access Aid</a:t>
            </a:r>
          </a:p>
        </p:txBody>
      </p:sp>
      <p:sp>
        <p:nvSpPr>
          <p:cNvPr id="5" name="TextBox 4"/>
          <p:cNvSpPr txBox="1"/>
          <p:nvPr/>
        </p:nvSpPr>
        <p:spPr>
          <a:xfrm>
            <a:off x="2257981" y="3795557"/>
            <a:ext cx="1428596" cy="369332"/>
          </a:xfrm>
          <a:prstGeom prst="rect">
            <a:avLst/>
          </a:prstGeom>
          <a:noFill/>
        </p:spPr>
        <p:txBody>
          <a:bodyPr wrap="none" rtlCol="0">
            <a:spAutoFit/>
          </a:bodyPr>
          <a:lstStyle/>
          <a:p>
            <a:r>
              <a:rPr lang="en-US" sz="1800" b="1" dirty="0">
                <a:solidFill>
                  <a:srgbClr val="660066"/>
                </a:solidFill>
              </a:rPr>
              <a:t>HESAA.org</a:t>
            </a:r>
          </a:p>
        </p:txBody>
      </p:sp>
      <p:sp>
        <p:nvSpPr>
          <p:cNvPr id="11" name="TextBox 10"/>
          <p:cNvSpPr txBox="1"/>
          <p:nvPr/>
        </p:nvSpPr>
        <p:spPr>
          <a:xfrm>
            <a:off x="1731549" y="917522"/>
            <a:ext cx="2008883" cy="400110"/>
          </a:xfrm>
          <a:prstGeom prst="rect">
            <a:avLst/>
          </a:prstGeom>
          <a:noFill/>
        </p:spPr>
        <p:txBody>
          <a:bodyPr wrap="none" rtlCol="0">
            <a:spAutoFit/>
          </a:bodyPr>
          <a:lstStyle/>
          <a:p>
            <a:r>
              <a:rPr lang="en-US" sz="2000" b="1" dirty="0">
                <a:solidFill>
                  <a:srgbClr val="660066"/>
                </a:solidFill>
              </a:rPr>
              <a:t>studentaid.gov</a:t>
            </a:r>
          </a:p>
        </p:txBody>
      </p:sp>
      <p:sp>
        <p:nvSpPr>
          <p:cNvPr id="8" name="TextBox 7"/>
          <p:cNvSpPr txBox="1"/>
          <p:nvPr/>
        </p:nvSpPr>
        <p:spPr>
          <a:xfrm>
            <a:off x="5243966" y="1958936"/>
            <a:ext cx="3724096" cy="369332"/>
          </a:xfrm>
          <a:prstGeom prst="rect">
            <a:avLst/>
          </a:prstGeom>
          <a:noFill/>
        </p:spPr>
        <p:txBody>
          <a:bodyPr wrap="none" rtlCol="0">
            <a:spAutoFit/>
          </a:bodyPr>
          <a:lstStyle/>
          <a:p>
            <a:r>
              <a:rPr lang="en-US" sz="1800" b="1" dirty="0">
                <a:solidFill>
                  <a:srgbClr val="660066"/>
                </a:solidFill>
              </a:rPr>
              <a:t>student.collegeboard.org/profile</a:t>
            </a:r>
          </a:p>
        </p:txBody>
      </p:sp>
      <p:sp>
        <p:nvSpPr>
          <p:cNvPr id="14"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19</a:t>
            </a:fld>
            <a:endParaRPr lang="en-US" dirty="0"/>
          </a:p>
        </p:txBody>
      </p:sp>
      <p:pic>
        <p:nvPicPr>
          <p:cNvPr id="7" name="Picture 6"/>
          <p:cNvPicPr>
            <a:picLocks noChangeAspect="1"/>
          </p:cNvPicPr>
          <p:nvPr/>
        </p:nvPicPr>
        <p:blipFill>
          <a:blip r:embed="rId3"/>
          <a:stretch>
            <a:fillRect/>
          </a:stretch>
        </p:blipFill>
        <p:spPr>
          <a:xfrm>
            <a:off x="845076" y="4164889"/>
            <a:ext cx="4671753" cy="1977134"/>
          </a:xfrm>
          <a:prstGeom prst="rect">
            <a:avLst/>
          </a:prstGeom>
          <a:ln>
            <a:solidFill>
              <a:schemeClr val="tx1"/>
            </a:solidFill>
          </a:ln>
        </p:spPr>
      </p:pic>
      <p:pic>
        <p:nvPicPr>
          <p:cNvPr id="6" name="Picture 5"/>
          <p:cNvPicPr>
            <a:picLocks noChangeAspect="1"/>
          </p:cNvPicPr>
          <p:nvPr/>
        </p:nvPicPr>
        <p:blipFill rotWithShape="1">
          <a:blip r:embed="rId4"/>
          <a:srcRect r="1621" b="20802"/>
          <a:stretch/>
        </p:blipFill>
        <p:spPr>
          <a:xfrm>
            <a:off x="258696" y="1432478"/>
            <a:ext cx="4716716" cy="1892912"/>
          </a:xfrm>
          <a:prstGeom prst="rect">
            <a:avLst/>
          </a:prstGeom>
          <a:ln>
            <a:solidFill>
              <a:schemeClr val="tx1"/>
            </a:solidFill>
          </a:ln>
        </p:spPr>
      </p:pic>
      <p:pic>
        <p:nvPicPr>
          <p:cNvPr id="9" name="Picture 8"/>
          <p:cNvPicPr>
            <a:picLocks noChangeAspect="1"/>
          </p:cNvPicPr>
          <p:nvPr/>
        </p:nvPicPr>
        <p:blipFill rotWithShape="1">
          <a:blip r:embed="rId5"/>
          <a:srcRect l="6160" r="10048" b="18922"/>
          <a:stretch/>
        </p:blipFill>
        <p:spPr>
          <a:xfrm>
            <a:off x="5196139" y="2484006"/>
            <a:ext cx="3709785" cy="1612411"/>
          </a:xfrm>
          <a:prstGeom prst="rect">
            <a:avLst/>
          </a:prstGeom>
          <a:ln>
            <a:solidFill>
              <a:schemeClr val="tx1"/>
            </a:solidFill>
          </a:ln>
        </p:spPr>
      </p:pic>
    </p:spTree>
    <p:extLst>
      <p:ext uri="{BB962C8B-B14F-4D97-AF65-F5344CB8AC3E}">
        <p14:creationId xmlns:p14="http://schemas.microsoft.com/office/powerpoint/2010/main" val="2419222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1143000" y="1447800"/>
            <a:ext cx="6781800" cy="3065455"/>
          </a:xfrm>
          <a:prstGeom prst="rect">
            <a:avLst/>
          </a:prstGeom>
          <a:noFill/>
          <a:ln w="9525">
            <a:noFill/>
            <a:miter lim="800000"/>
            <a:headEnd/>
            <a:tailEnd/>
          </a:ln>
        </p:spPr>
        <p:txBody>
          <a:bodyPr>
            <a:spAutoFit/>
          </a:bodyPr>
          <a:lstStyle/>
          <a:p>
            <a:pPr algn="ctr" eaLnBrk="1" hangingPunct="1">
              <a:lnSpc>
                <a:spcPct val="115000"/>
              </a:lnSpc>
              <a:spcBef>
                <a:spcPct val="25000"/>
              </a:spcBef>
              <a:buClr>
                <a:schemeClr val="folHlink"/>
              </a:buClr>
              <a:buFont typeface="Wingdings" pitchFamily="2" charset="2"/>
              <a:buNone/>
            </a:pPr>
            <a:r>
              <a:rPr lang="en-US" sz="2800" dirty="0">
                <a:latin typeface="Arial"/>
                <a:cs typeface="Times New Roman" pitchFamily="18" charset="0"/>
              </a:rPr>
              <a:t>The Higher Education Student Assistance Authority is the only State agency with the sole mission of providing students and families with the financial and informational resources to pursue their education beyond high school</a:t>
            </a:r>
            <a:r>
              <a:rPr lang="en-US" sz="2800" b="1" dirty="0">
                <a:latin typeface="Arial"/>
                <a:cs typeface="Times New Roman" pitchFamily="18" charset="0"/>
              </a:rPr>
              <a:t>.</a:t>
            </a:r>
            <a:endParaRPr lang="en-US" sz="2800" dirty="0">
              <a:latin typeface="Arial"/>
              <a:cs typeface="Times New Roman" pitchFamily="18" charset="0"/>
            </a:endParaRPr>
          </a:p>
        </p:txBody>
      </p:sp>
      <p:sp>
        <p:nvSpPr>
          <p:cNvPr id="11" name="Footer Placeholder 3"/>
          <p:cNvSpPr>
            <a:spLocks noGrp="1"/>
          </p:cNvSpPr>
          <p:nvPr>
            <p:ph type="ftr" sz="quarter" idx="11"/>
          </p:nvPr>
        </p:nvSpPr>
        <p:spPr/>
        <p:txBody>
          <a:bodyPr/>
          <a:lstStyle/>
          <a:p>
            <a:pPr>
              <a:defRPr/>
            </a:pPr>
            <a:r>
              <a:rPr lang="en-US" dirty="0"/>
              <a:t>Higher Education Student Assistance Authority</a:t>
            </a:r>
          </a:p>
        </p:txBody>
      </p:sp>
      <p:sp>
        <p:nvSpPr>
          <p:cNvPr id="12" name="Slide Number Placeholder 5"/>
          <p:cNvSpPr>
            <a:spLocks noGrp="1"/>
          </p:cNvSpPr>
          <p:nvPr>
            <p:ph type="sldNum" sz="quarter" idx="10"/>
          </p:nvPr>
        </p:nvSpPr>
        <p:spPr>
          <a:xfrm>
            <a:off x="121758" y="6509697"/>
            <a:ext cx="410453" cy="365125"/>
          </a:xfrm>
        </p:spPr>
        <p:txBody>
          <a:bodyPr/>
          <a:lstStyle/>
          <a:p>
            <a:pPr>
              <a:defRPr/>
            </a:pPr>
            <a:fld id="{54D4204F-812D-4FC5-9E71-D2C3C37E9CCE}" type="slidenum">
              <a:rPr lang="en-US" smtClean="0"/>
              <a:pPr>
                <a:defRPr/>
              </a:pPr>
              <a:t>2</a:t>
            </a:fld>
            <a:endParaRPr lang="en-US" dirty="0"/>
          </a:p>
        </p:txBody>
      </p:sp>
      <p:sp>
        <p:nvSpPr>
          <p:cNvPr id="6" name="Title 1"/>
          <p:cNvSpPr>
            <a:spLocks noGrp="1"/>
          </p:cNvSpPr>
          <p:nvPr>
            <p:ph type="title"/>
          </p:nvPr>
        </p:nvSpPr>
        <p:spPr>
          <a:xfrm>
            <a:off x="457200" y="274638"/>
            <a:ext cx="8229600" cy="1143000"/>
          </a:xfrm>
        </p:spPr>
        <p:txBody>
          <a:bodyPr>
            <a:normAutofit/>
          </a:bodyPr>
          <a:lstStyle/>
          <a:p>
            <a:r>
              <a:rPr lang="en-US" b="1" dirty="0"/>
              <a:t>The Mission</a:t>
            </a:r>
          </a:p>
        </p:txBody>
      </p:sp>
      <p:sp>
        <p:nvSpPr>
          <p:cNvPr id="8" name="Slide Number Placeholder 5"/>
          <p:cNvSpPr txBox="1">
            <a:spLocks/>
          </p:cNvSpPr>
          <p:nvPr/>
        </p:nvSpPr>
        <p:spPr>
          <a:xfrm>
            <a:off x="6239408" y="6206942"/>
            <a:ext cx="27432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933" b="0" kern="1200" smtClean="0">
                <a:solidFill>
                  <a:schemeClr val="bg1"/>
                </a:solidFill>
                <a:latin typeface="Helvetica"/>
                <a:ea typeface="+mn-ea"/>
                <a:cs typeface="Helvetica"/>
                <a:sym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r>
              <a:rPr lang="en-US" altLang="en-US"/>
              <a:t>Financial Aid High School Presentation - </a:t>
            </a:r>
            <a:fld id="{54D4204F-812D-4FC5-9E71-D2C3C37E9CCE}"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Higher Education Student Assistance Authority</a:t>
            </a:r>
            <a:endParaRPr lang="en-US" dirty="0"/>
          </a:p>
        </p:txBody>
      </p:sp>
      <p:sp>
        <p:nvSpPr>
          <p:cNvPr id="4" name="Title 3"/>
          <p:cNvSpPr>
            <a:spLocks noGrp="1"/>
          </p:cNvSpPr>
          <p:nvPr>
            <p:ph type="title"/>
          </p:nvPr>
        </p:nvSpPr>
        <p:spPr>
          <a:xfrm>
            <a:off x="457200" y="140082"/>
            <a:ext cx="8229600" cy="1143000"/>
          </a:xfrm>
        </p:spPr>
        <p:txBody>
          <a:bodyPr>
            <a:normAutofit/>
          </a:bodyPr>
          <a:lstStyle/>
          <a:p>
            <a:pPr lvl="0" defTabSz="914400">
              <a:defRPr/>
            </a:pPr>
            <a:r>
              <a:rPr lang="en-US" b="1" dirty="0">
                <a:solidFill>
                  <a:schemeClr val="tx1">
                    <a:lumMod val="85000"/>
                    <a:lumOff val="15000"/>
                  </a:schemeClr>
                </a:solidFill>
              </a:rPr>
              <a:t>New Jersey Dreamers</a:t>
            </a:r>
          </a:p>
        </p:txBody>
      </p:sp>
      <p:sp>
        <p:nvSpPr>
          <p:cNvPr id="9" name="TextBox 8"/>
          <p:cNvSpPr txBox="1"/>
          <p:nvPr/>
        </p:nvSpPr>
        <p:spPr>
          <a:xfrm>
            <a:off x="457200" y="4599996"/>
            <a:ext cx="7975599" cy="1015663"/>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rgbClr val="000000"/>
                </a:solidFill>
              </a:rPr>
              <a:t>All students must go to https://njfams.hesaa.org</a:t>
            </a:r>
          </a:p>
          <a:p>
            <a:pPr marL="342900" indent="-342900">
              <a:buFont typeface="Arial" panose="020B0604020202020204" pitchFamily="34" charset="0"/>
              <a:buChar char="•"/>
            </a:pPr>
            <a:r>
              <a:rPr lang="en-US" sz="2000" dirty="0">
                <a:solidFill>
                  <a:srgbClr val="000000"/>
                </a:solidFill>
              </a:rPr>
              <a:t>Register for your account by creating a User ID and Password </a:t>
            </a:r>
          </a:p>
          <a:p>
            <a:pPr marL="342900" indent="-342900">
              <a:buFont typeface="Arial" panose="020B0604020202020204" pitchFamily="34" charset="0"/>
              <a:buChar char="•"/>
            </a:pPr>
            <a:r>
              <a:rPr lang="en-US" sz="2000" dirty="0">
                <a:solidFill>
                  <a:srgbClr val="000000"/>
                </a:solidFill>
              </a:rPr>
              <a:t>Log in to complete the application by established deadlines.</a:t>
            </a:r>
          </a:p>
        </p:txBody>
      </p:sp>
      <p:sp>
        <p:nvSpPr>
          <p:cNvPr id="12"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20</a:t>
            </a:fld>
            <a:endParaRPr lang="en-US" dirty="0"/>
          </a:p>
        </p:txBody>
      </p:sp>
      <p:pic>
        <p:nvPicPr>
          <p:cNvPr id="7" name="Picture 6">
            <a:extLst>
              <a:ext uri="{FF2B5EF4-FFF2-40B4-BE49-F238E27FC236}">
                <a16:creationId xmlns:a16="http://schemas.microsoft.com/office/drawing/2014/main" id="{4278552D-4BB1-46CF-A8EB-6FDF3B001930}"/>
              </a:ext>
            </a:extLst>
          </p:cNvPr>
          <p:cNvPicPr>
            <a:picLocks noChangeAspect="1"/>
          </p:cNvPicPr>
          <p:nvPr/>
        </p:nvPicPr>
        <p:blipFill>
          <a:blip r:embed="rId3"/>
          <a:stretch>
            <a:fillRect/>
          </a:stretch>
        </p:blipFill>
        <p:spPr>
          <a:xfrm>
            <a:off x="1174227" y="1171071"/>
            <a:ext cx="6795546" cy="3253784"/>
          </a:xfrm>
          <a:prstGeom prst="rect">
            <a:avLst/>
          </a:prstGeom>
          <a:solidFill>
            <a:schemeClr val="tx1"/>
          </a:solidFill>
          <a:ln>
            <a:solidFill>
              <a:schemeClr val="tx1"/>
            </a:solidFill>
          </a:ln>
        </p:spPr>
      </p:pic>
    </p:spTree>
    <p:extLst>
      <p:ext uri="{BB962C8B-B14F-4D97-AF65-F5344CB8AC3E}">
        <p14:creationId xmlns:p14="http://schemas.microsoft.com/office/powerpoint/2010/main" val="597473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2" name="Title 1"/>
          <p:cNvSpPr>
            <a:spLocks noGrp="1"/>
          </p:cNvSpPr>
          <p:nvPr>
            <p:ph type="title"/>
          </p:nvPr>
        </p:nvSpPr>
        <p:spPr/>
        <p:txBody>
          <a:bodyPr>
            <a:normAutofit/>
          </a:bodyPr>
          <a:lstStyle/>
          <a:p>
            <a:pPr lvl="0"/>
            <a:r>
              <a:rPr lang="en-US" b="1" dirty="0"/>
              <a:t>NJ Alternative Application</a:t>
            </a:r>
            <a:endParaRPr lang="en-US" dirty="0"/>
          </a:p>
        </p:txBody>
      </p:sp>
      <p:sp>
        <p:nvSpPr>
          <p:cNvPr id="32771" name="Content Placeholder 3"/>
          <p:cNvSpPr>
            <a:spLocks noGrp="1" noChangeArrowheads="1"/>
          </p:cNvSpPr>
          <p:nvPr>
            <p:ph idx="4294967295"/>
          </p:nvPr>
        </p:nvSpPr>
        <p:spPr>
          <a:xfrm>
            <a:off x="985868" y="1417638"/>
            <a:ext cx="7516896" cy="4709125"/>
          </a:xfrm>
        </p:spPr>
        <p:txBody>
          <a:bodyPr>
            <a:normAutofit fontScale="70000" lnSpcReduction="20000"/>
          </a:bodyPr>
          <a:lstStyle/>
          <a:p>
            <a:pPr marL="0" indent="0">
              <a:lnSpc>
                <a:spcPct val="120000"/>
              </a:lnSpc>
              <a:buSzPct val="85000"/>
              <a:buFont typeface="Wingdings" panose="05000000000000000000" pitchFamily="2" charset="2"/>
              <a:buNone/>
              <a:defRPr/>
            </a:pPr>
            <a:r>
              <a:rPr lang="en-US" dirty="0"/>
              <a:t>The NJ Alternative Financial Aid Application allows undocumented students enrolled in eligible NJ colleges to apply for state grants (TAG, EOF, Stars, etc.)</a:t>
            </a:r>
          </a:p>
          <a:p>
            <a:pPr marL="0" indent="0">
              <a:lnSpc>
                <a:spcPct val="120000"/>
              </a:lnSpc>
              <a:buSzPct val="85000"/>
              <a:buFont typeface="Wingdings" panose="05000000000000000000" pitchFamily="2" charset="2"/>
              <a:buNone/>
              <a:defRPr/>
            </a:pPr>
            <a:endParaRPr lang="en-US" dirty="0"/>
          </a:p>
          <a:p>
            <a:pPr marL="0" indent="0">
              <a:lnSpc>
                <a:spcPct val="120000"/>
              </a:lnSpc>
              <a:buSzPct val="85000"/>
              <a:buFont typeface="Wingdings" panose="05000000000000000000" pitchFamily="2" charset="2"/>
              <a:buNone/>
              <a:defRPr/>
            </a:pPr>
            <a:r>
              <a:rPr lang="en-US" dirty="0"/>
              <a:t>If you are </a:t>
            </a:r>
            <a:r>
              <a:rPr lang="en-US" b="1" dirty="0"/>
              <a:t>NOT</a:t>
            </a:r>
            <a:r>
              <a:rPr lang="en-US" dirty="0"/>
              <a:t> a US citizen or eligible noncitizen and meet the following criteria:</a:t>
            </a:r>
          </a:p>
          <a:p>
            <a:pPr>
              <a:lnSpc>
                <a:spcPct val="120000"/>
              </a:lnSpc>
              <a:buSzPct val="85000"/>
              <a:defRPr/>
            </a:pPr>
            <a:r>
              <a:rPr lang="en-US" sz="2400" dirty="0"/>
              <a:t>Attended a NJ high school for at least three years</a:t>
            </a:r>
          </a:p>
          <a:p>
            <a:pPr>
              <a:lnSpc>
                <a:spcPct val="120000"/>
              </a:lnSpc>
              <a:buSzPct val="85000"/>
              <a:defRPr/>
            </a:pPr>
            <a:r>
              <a:rPr lang="en-US" sz="2400" dirty="0"/>
              <a:t>Graduated from a NJ high school or received the equivalent of a high school diploma</a:t>
            </a:r>
          </a:p>
          <a:p>
            <a:pPr>
              <a:lnSpc>
                <a:spcPct val="120000"/>
              </a:lnSpc>
              <a:buSzPct val="85000"/>
              <a:defRPr/>
            </a:pPr>
            <a:r>
              <a:rPr lang="en-US" sz="2400" dirty="0"/>
              <a:t>Able to file an affidavit at the college stating you will file an application to legalize your immigration status as soon as you are eligible to do so</a:t>
            </a:r>
          </a:p>
        </p:txBody>
      </p:sp>
      <p:sp>
        <p:nvSpPr>
          <p:cNvPr id="8"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21</a:t>
            </a:fld>
            <a:endParaRPr lang="en-US" dirty="0"/>
          </a:p>
        </p:txBody>
      </p:sp>
    </p:spTree>
    <p:extLst>
      <p:ext uri="{BB962C8B-B14F-4D97-AF65-F5344CB8AC3E}">
        <p14:creationId xmlns:p14="http://schemas.microsoft.com/office/powerpoint/2010/main" val="3346955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pPr>
              <a:defRPr/>
            </a:pPr>
            <a:r>
              <a:rPr lang="en-US"/>
              <a:t>Higher Education Student Assistance Authority</a:t>
            </a:r>
            <a:endParaRPr lang="en-US" dirty="0"/>
          </a:p>
        </p:txBody>
      </p:sp>
      <p:sp>
        <p:nvSpPr>
          <p:cNvPr id="3" name="Title 2"/>
          <p:cNvSpPr>
            <a:spLocks noGrp="1"/>
          </p:cNvSpPr>
          <p:nvPr>
            <p:ph type="title"/>
          </p:nvPr>
        </p:nvSpPr>
        <p:spPr>
          <a:xfrm>
            <a:off x="257175" y="515007"/>
            <a:ext cx="8725433" cy="1143000"/>
          </a:xfrm>
        </p:spPr>
        <p:txBody>
          <a:bodyPr>
            <a:noAutofit/>
          </a:bodyPr>
          <a:lstStyle/>
          <a:p>
            <a:pPr lvl="0"/>
            <a:r>
              <a:rPr lang="en-US" b="1" dirty="0"/>
              <a:t>Federal Student Aid ID</a:t>
            </a:r>
            <a:br>
              <a:rPr lang="en-US" b="1" dirty="0"/>
            </a:br>
            <a:r>
              <a:rPr lang="en-US" b="1" dirty="0"/>
              <a:t>Get a Log-In</a:t>
            </a:r>
            <a:endParaRPr lang="en-US" dirty="0"/>
          </a:p>
        </p:txBody>
      </p:sp>
      <p:sp>
        <p:nvSpPr>
          <p:cNvPr id="2" name="Content Placeholder 1"/>
          <p:cNvSpPr>
            <a:spLocks noGrp="1"/>
          </p:cNvSpPr>
          <p:nvPr>
            <p:ph idx="4294967295"/>
          </p:nvPr>
        </p:nvSpPr>
        <p:spPr>
          <a:xfrm>
            <a:off x="357189" y="2144110"/>
            <a:ext cx="8625419" cy="3886521"/>
          </a:xfrm>
        </p:spPr>
        <p:txBody>
          <a:bodyPr>
            <a:normAutofit lnSpcReduction="10000"/>
          </a:bodyPr>
          <a:lstStyle/>
          <a:p>
            <a:r>
              <a:rPr lang="en-US" sz="2800" dirty="0"/>
              <a:t>All contributors must create a Federal Student Aid ID (FSA ID) at </a:t>
            </a:r>
            <a:r>
              <a:rPr lang="en-US" sz="2800" dirty="0">
                <a:solidFill>
                  <a:srgbClr val="92D050"/>
                </a:solidFill>
                <a:hlinkClick r:id="rId3"/>
              </a:rPr>
              <a:t>www.studentaid.gov</a:t>
            </a:r>
            <a:r>
              <a:rPr lang="en-US" sz="2800" dirty="0">
                <a:solidFill>
                  <a:srgbClr val="92D050"/>
                </a:solidFill>
              </a:rPr>
              <a:t> - </a:t>
            </a:r>
            <a:r>
              <a:rPr lang="en-US" sz="2800" dirty="0"/>
              <a:t>create account</a:t>
            </a:r>
          </a:p>
          <a:p>
            <a:r>
              <a:rPr lang="en-US" sz="2800" dirty="0"/>
              <a:t>Contributors include student, parent(s), stepparent, or spouse if student is married</a:t>
            </a:r>
          </a:p>
          <a:p>
            <a:pPr lvl="1"/>
            <a:r>
              <a:rPr lang="en-US" sz="2000" dirty="0">
                <a:solidFill>
                  <a:srgbClr val="000000"/>
                </a:solidFill>
                <a:latin typeface="Arial"/>
              </a:rPr>
              <a:t>Each person must be verified by a mobile phone number or email when creating the FSA ID</a:t>
            </a:r>
          </a:p>
          <a:p>
            <a:pPr lvl="1">
              <a:defRPr/>
            </a:pPr>
            <a:r>
              <a:rPr lang="en-US" altLang="en-US" dirty="0"/>
              <a:t>Use every year</a:t>
            </a:r>
          </a:p>
          <a:p>
            <a:pPr lvl="1">
              <a:defRPr/>
            </a:pPr>
            <a:r>
              <a:rPr lang="en-US" altLang="en-US" dirty="0"/>
              <a:t>Use to apply for the </a:t>
            </a:r>
            <a:r>
              <a:rPr lang="en-US" altLang="en-US" sz="2400" dirty="0"/>
              <a:t>FAFSA or federal loans </a:t>
            </a:r>
            <a:endParaRPr lang="en-US" altLang="en-US" dirty="0"/>
          </a:p>
          <a:p>
            <a:pPr lvl="1">
              <a:defRPr/>
            </a:pPr>
            <a:endParaRPr lang="en-US" altLang="en-US" dirty="0"/>
          </a:p>
          <a:p>
            <a:pPr lvl="1"/>
            <a:endParaRPr lang="en-US" sz="2000" dirty="0">
              <a:solidFill>
                <a:srgbClr val="000000"/>
              </a:solidFill>
              <a:latin typeface="Arial"/>
            </a:endParaRPr>
          </a:p>
        </p:txBody>
      </p:sp>
      <p:sp>
        <p:nvSpPr>
          <p:cNvPr id="6"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22</a:t>
            </a:fld>
            <a:endParaRPr lang="en-US" dirty="0"/>
          </a:p>
        </p:txBody>
      </p:sp>
    </p:spTree>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pPr>
              <a:defRPr/>
            </a:pPr>
            <a:r>
              <a:rPr lang="en-US"/>
              <a:t>Higher Education Student Assistance Authority</a:t>
            </a:r>
            <a:endParaRPr lang="en-US" dirty="0"/>
          </a:p>
        </p:txBody>
      </p:sp>
      <p:sp>
        <p:nvSpPr>
          <p:cNvPr id="3" name="Title 2"/>
          <p:cNvSpPr>
            <a:spLocks noGrp="1"/>
          </p:cNvSpPr>
          <p:nvPr>
            <p:ph type="title"/>
          </p:nvPr>
        </p:nvSpPr>
        <p:spPr>
          <a:xfrm>
            <a:off x="257175" y="515007"/>
            <a:ext cx="8725433" cy="1143000"/>
          </a:xfrm>
        </p:spPr>
        <p:txBody>
          <a:bodyPr>
            <a:noAutofit/>
          </a:bodyPr>
          <a:lstStyle/>
          <a:p>
            <a:pPr lvl="0"/>
            <a:r>
              <a:rPr lang="en-US" b="1" dirty="0"/>
              <a:t>2024-2025 FSA ID</a:t>
            </a:r>
            <a:endParaRPr lang="en-US" dirty="0"/>
          </a:p>
        </p:txBody>
      </p:sp>
      <p:sp>
        <p:nvSpPr>
          <p:cNvPr id="2" name="Content Placeholder 1"/>
          <p:cNvSpPr>
            <a:spLocks noGrp="1"/>
          </p:cNvSpPr>
          <p:nvPr>
            <p:ph idx="4294967295"/>
          </p:nvPr>
        </p:nvSpPr>
        <p:spPr>
          <a:xfrm>
            <a:off x="357189" y="1755228"/>
            <a:ext cx="8625419" cy="4275403"/>
          </a:xfrm>
        </p:spPr>
        <p:txBody>
          <a:bodyPr>
            <a:normAutofit/>
          </a:bodyPr>
          <a:lstStyle/>
          <a:p>
            <a:r>
              <a:rPr lang="en-US" sz="1800" dirty="0"/>
              <a:t>Student Identifies who the information contributor(s) are and invites them to contribute to the FAFSA.  Each contributor must have an FSA ID and password.</a:t>
            </a:r>
          </a:p>
          <a:p>
            <a:endParaRPr lang="en-US" sz="1800" dirty="0"/>
          </a:p>
          <a:p>
            <a:r>
              <a:rPr lang="en-US" sz="1800" dirty="0"/>
              <a:t>Parental Contributors include: Biological Parent, Stepparent, and Adoptive Parent</a:t>
            </a:r>
          </a:p>
          <a:p>
            <a:pPr marL="1257300" lvl="2" indent="-342900">
              <a:buFont typeface="Arial" panose="020B0604020202020204" pitchFamily="34" charset="0"/>
              <a:buChar char="•"/>
            </a:pPr>
            <a:r>
              <a:rPr lang="en-US" sz="1800" dirty="0"/>
              <a:t>One parent if parents filed jointly</a:t>
            </a:r>
          </a:p>
          <a:p>
            <a:pPr marL="1257300" lvl="2" indent="-342900">
              <a:buFont typeface="Arial" panose="020B0604020202020204" pitchFamily="34" charset="0"/>
              <a:buChar char="•"/>
            </a:pPr>
            <a:r>
              <a:rPr lang="en-US" sz="1800" dirty="0"/>
              <a:t>Parent who provided more financial support in the last 12 months</a:t>
            </a:r>
          </a:p>
          <a:p>
            <a:pPr marL="0" indent="0">
              <a:buNone/>
            </a:pPr>
            <a:r>
              <a:rPr lang="en-US" sz="1800" dirty="0"/>
              <a:t>	•    If married or unmarried/living together but did not file taxes</a:t>
            </a:r>
          </a:p>
          <a:p>
            <a:pPr marL="0" indent="0">
              <a:buNone/>
            </a:pPr>
            <a:r>
              <a:rPr lang="en-US" sz="1800" dirty="0"/>
              <a:t>             jointly, then both contributors will need an FSA ID</a:t>
            </a:r>
          </a:p>
          <a:p>
            <a:endParaRPr lang="en-US" sz="1800" dirty="0"/>
          </a:p>
          <a:p>
            <a:r>
              <a:rPr lang="en-US" sz="1800" b="1" dirty="0"/>
              <a:t>All contributors must be verified by individual email when creating the FSA ID</a:t>
            </a:r>
            <a:endParaRPr lang="en-US" altLang="en-US" dirty="0"/>
          </a:p>
          <a:p>
            <a:pPr lvl="1"/>
            <a:endParaRPr lang="en-US" sz="2000" dirty="0">
              <a:solidFill>
                <a:srgbClr val="000000"/>
              </a:solidFill>
              <a:latin typeface="Arial"/>
            </a:endParaRPr>
          </a:p>
        </p:txBody>
      </p:sp>
      <p:sp>
        <p:nvSpPr>
          <p:cNvPr id="6"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23</a:t>
            </a:fld>
            <a:endParaRPr lang="en-US" dirty="0"/>
          </a:p>
        </p:txBody>
      </p:sp>
    </p:spTree>
    <p:extLst>
      <p:ext uri="{BB962C8B-B14F-4D97-AF65-F5344CB8AC3E}">
        <p14:creationId xmlns:p14="http://schemas.microsoft.com/office/powerpoint/2010/main" val="165784385"/>
      </p:ext>
    </p:extLst>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pPr>
              <a:defRPr/>
            </a:pPr>
            <a:r>
              <a:rPr lang="en-US"/>
              <a:t>Higher Education Student Assistance Authority</a:t>
            </a:r>
            <a:endParaRPr lang="en-US" dirty="0"/>
          </a:p>
        </p:txBody>
      </p:sp>
      <p:sp>
        <p:nvSpPr>
          <p:cNvPr id="3" name="Title 2"/>
          <p:cNvSpPr>
            <a:spLocks noGrp="1"/>
          </p:cNvSpPr>
          <p:nvPr>
            <p:ph type="title"/>
          </p:nvPr>
        </p:nvSpPr>
        <p:spPr>
          <a:xfrm>
            <a:off x="257175" y="515007"/>
            <a:ext cx="8725433" cy="1143000"/>
          </a:xfrm>
        </p:spPr>
        <p:txBody>
          <a:bodyPr>
            <a:noAutofit/>
          </a:bodyPr>
          <a:lstStyle/>
          <a:p>
            <a:pPr lvl="0"/>
            <a:r>
              <a:rPr lang="en-US" b="1" dirty="0"/>
              <a:t>2024-2025 FSA ID for Undocumented Contributors</a:t>
            </a:r>
            <a:endParaRPr lang="en-US" dirty="0"/>
          </a:p>
        </p:txBody>
      </p:sp>
      <p:sp>
        <p:nvSpPr>
          <p:cNvPr id="2" name="Content Placeholder 1"/>
          <p:cNvSpPr>
            <a:spLocks noGrp="1"/>
          </p:cNvSpPr>
          <p:nvPr>
            <p:ph idx="4294967295"/>
          </p:nvPr>
        </p:nvSpPr>
        <p:spPr>
          <a:xfrm>
            <a:off x="357189" y="1755228"/>
            <a:ext cx="8625419" cy="4275403"/>
          </a:xfrm>
        </p:spPr>
        <p:txBody>
          <a:bodyPr>
            <a:normAutofit lnSpcReduction="10000"/>
          </a:bodyPr>
          <a:lstStyle/>
          <a:p>
            <a:r>
              <a:rPr lang="en-US" sz="2000" dirty="0"/>
              <a:t>Information Contributors with an ITIN number must use the ITIN number to create their FSA ID and will have to verify identity. </a:t>
            </a:r>
          </a:p>
          <a:p>
            <a:endParaRPr lang="en-US" sz="2000" dirty="0"/>
          </a:p>
          <a:p>
            <a:r>
              <a:rPr lang="en-US" sz="2000" dirty="0"/>
              <a:t>Information Contributors who do not have a SSN will register with all zeros and will have to verify identity through a knowledge based verification process.  </a:t>
            </a:r>
          </a:p>
          <a:p>
            <a:endParaRPr lang="en-US" sz="2000" dirty="0"/>
          </a:p>
          <a:p>
            <a:r>
              <a:rPr lang="en-US" sz="2000" dirty="0"/>
              <a:t>All contributors must be verified by individual email when creating the FSA ID</a:t>
            </a:r>
          </a:p>
          <a:p>
            <a:endParaRPr lang="en-US" sz="2000" dirty="0"/>
          </a:p>
          <a:p>
            <a:r>
              <a:rPr lang="en-US" sz="2000" dirty="0"/>
              <a:t>Information Contributors who cannot verify identity must contact FSA to submit documentation and if still cannot verify identify must complete a paper FAFSA</a:t>
            </a:r>
          </a:p>
          <a:p>
            <a:pPr lvl="1"/>
            <a:endParaRPr lang="en-US" sz="2000" dirty="0">
              <a:solidFill>
                <a:srgbClr val="000000"/>
              </a:solidFill>
              <a:latin typeface="Arial"/>
            </a:endParaRPr>
          </a:p>
        </p:txBody>
      </p:sp>
      <p:sp>
        <p:nvSpPr>
          <p:cNvPr id="6"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24</a:t>
            </a:fld>
            <a:endParaRPr lang="en-US" dirty="0"/>
          </a:p>
        </p:txBody>
      </p:sp>
    </p:spTree>
    <p:extLst>
      <p:ext uri="{BB962C8B-B14F-4D97-AF65-F5344CB8AC3E}">
        <p14:creationId xmlns:p14="http://schemas.microsoft.com/office/powerpoint/2010/main" val="3257128671"/>
      </p:ext>
    </p:extLst>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pPr>
              <a:defRPr/>
            </a:pPr>
            <a:r>
              <a:rPr lang="en-US"/>
              <a:t>Higher Education Student Assistance Authority</a:t>
            </a:r>
            <a:endParaRPr lang="en-US" dirty="0"/>
          </a:p>
        </p:txBody>
      </p:sp>
      <p:sp>
        <p:nvSpPr>
          <p:cNvPr id="3" name="Title 2"/>
          <p:cNvSpPr>
            <a:spLocks noGrp="1"/>
          </p:cNvSpPr>
          <p:nvPr>
            <p:ph type="title"/>
          </p:nvPr>
        </p:nvSpPr>
        <p:spPr>
          <a:xfrm>
            <a:off x="257175" y="515007"/>
            <a:ext cx="8725433" cy="1143000"/>
          </a:xfrm>
        </p:spPr>
        <p:txBody>
          <a:bodyPr>
            <a:noAutofit/>
          </a:bodyPr>
          <a:lstStyle/>
          <a:p>
            <a:pPr lvl="0"/>
            <a:r>
              <a:rPr lang="en-US" b="1" dirty="0"/>
              <a:t>Free Application for Federal </a:t>
            </a:r>
            <a:br>
              <a:rPr lang="en-US" b="1" dirty="0"/>
            </a:br>
            <a:r>
              <a:rPr lang="en-US" b="1" dirty="0"/>
              <a:t>Student Aid (FAFSA)</a:t>
            </a:r>
            <a:br>
              <a:rPr lang="en-US" b="1" dirty="0"/>
            </a:br>
            <a:endParaRPr lang="en-US" dirty="0"/>
          </a:p>
        </p:txBody>
      </p:sp>
      <p:sp>
        <p:nvSpPr>
          <p:cNvPr id="2" name="Content Placeholder 1"/>
          <p:cNvSpPr>
            <a:spLocks noGrp="1"/>
          </p:cNvSpPr>
          <p:nvPr>
            <p:ph idx="4294967295"/>
          </p:nvPr>
        </p:nvSpPr>
        <p:spPr>
          <a:xfrm>
            <a:off x="307181" y="1658007"/>
            <a:ext cx="8625419" cy="3886521"/>
          </a:xfrm>
        </p:spPr>
        <p:txBody>
          <a:bodyPr>
            <a:normAutofit fontScale="92500" lnSpcReduction="20000"/>
          </a:bodyPr>
          <a:lstStyle/>
          <a:p>
            <a:pPr marL="280988" indent="-280988">
              <a:defRPr/>
            </a:pPr>
            <a:endParaRPr lang="en-US" sz="2800" dirty="0">
              <a:solidFill>
                <a:srgbClr val="000000"/>
              </a:solidFill>
            </a:endParaRPr>
          </a:p>
          <a:p>
            <a:pPr marL="280988" indent="-280988">
              <a:defRPr/>
            </a:pPr>
            <a:r>
              <a:rPr lang="en-US" sz="2800" dirty="0">
                <a:solidFill>
                  <a:srgbClr val="000000"/>
                </a:solidFill>
              </a:rPr>
              <a:t>2024-2025 </a:t>
            </a:r>
            <a:r>
              <a:rPr lang="en-US" sz="2800" dirty="0"/>
              <a:t>“A Better” </a:t>
            </a:r>
            <a:r>
              <a:rPr lang="en-US" sz="2800" dirty="0">
                <a:solidFill>
                  <a:srgbClr val="000000"/>
                </a:solidFill>
              </a:rPr>
              <a:t>FAFSA is available </a:t>
            </a:r>
          </a:p>
          <a:p>
            <a:pPr marL="0" indent="0">
              <a:buNone/>
              <a:defRPr/>
            </a:pPr>
            <a:r>
              <a:rPr lang="en-US" sz="2800" dirty="0">
                <a:solidFill>
                  <a:srgbClr val="000000"/>
                </a:solidFill>
              </a:rPr>
              <a:t>		December 2023</a:t>
            </a:r>
          </a:p>
          <a:p>
            <a:pPr marL="0" indent="0">
              <a:buNone/>
              <a:defRPr/>
            </a:pPr>
            <a:endParaRPr lang="en-US" sz="900" dirty="0">
              <a:solidFill>
                <a:srgbClr val="000000"/>
              </a:solidFill>
            </a:endParaRPr>
          </a:p>
          <a:p>
            <a:pPr marL="280988" indent="-280988">
              <a:defRPr/>
            </a:pPr>
            <a:r>
              <a:rPr lang="en-US" sz="2800" dirty="0">
                <a:solidFill>
                  <a:srgbClr val="000000"/>
                </a:solidFill>
              </a:rPr>
              <a:t>Collects family’s personal and financial information used to calculate the student’s Student Aid Index (SAI)</a:t>
            </a:r>
          </a:p>
          <a:p>
            <a:pPr marL="280988" indent="-280988">
              <a:spcBef>
                <a:spcPct val="65000"/>
              </a:spcBef>
              <a:defRPr/>
            </a:pPr>
            <a:r>
              <a:rPr lang="en-US" sz="2800" dirty="0">
                <a:solidFill>
                  <a:srgbClr val="000000"/>
                </a:solidFill>
              </a:rPr>
              <a:t>File the FAFSA electronically via </a:t>
            </a:r>
            <a:r>
              <a:rPr lang="en-US" sz="2800" dirty="0"/>
              <a:t>FAFSA on the Web at </a:t>
            </a:r>
            <a:r>
              <a:rPr lang="en-US" sz="2800" dirty="0">
                <a:solidFill>
                  <a:schemeClr val="accent1">
                    <a:lumMod val="75000"/>
                  </a:schemeClr>
                </a:solidFill>
                <a:hlinkClick r:id="rId3"/>
              </a:rPr>
              <a:t>www.studentaid.gov</a:t>
            </a:r>
            <a:endParaRPr lang="en-US" sz="2800" dirty="0">
              <a:solidFill>
                <a:schemeClr val="accent1">
                  <a:lumMod val="75000"/>
                </a:schemeClr>
              </a:solidFill>
            </a:endParaRPr>
          </a:p>
          <a:p>
            <a:pPr marL="404813">
              <a:spcBef>
                <a:spcPct val="65000"/>
              </a:spcBef>
              <a:buSzPct val="100000"/>
              <a:defRPr/>
            </a:pPr>
            <a:r>
              <a:rPr lang="en-US" sz="2800" dirty="0">
                <a:solidFill>
                  <a:srgbClr val="000000"/>
                </a:solidFill>
              </a:rPr>
              <a:t>FAFSA Uses prior-prior year income information (2022) </a:t>
            </a:r>
          </a:p>
          <a:p>
            <a:pPr lvl="1"/>
            <a:endParaRPr lang="en-US" sz="2000" dirty="0">
              <a:solidFill>
                <a:srgbClr val="000000"/>
              </a:solidFill>
              <a:latin typeface="Arial"/>
            </a:endParaRPr>
          </a:p>
        </p:txBody>
      </p:sp>
      <p:sp>
        <p:nvSpPr>
          <p:cNvPr id="6"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25</a:t>
            </a:fld>
            <a:endParaRPr lang="en-US" dirty="0"/>
          </a:p>
        </p:txBody>
      </p:sp>
    </p:spTree>
    <p:extLst>
      <p:ext uri="{BB962C8B-B14F-4D97-AF65-F5344CB8AC3E}">
        <p14:creationId xmlns:p14="http://schemas.microsoft.com/office/powerpoint/2010/main" val="3762172317"/>
      </p:ext>
    </p:extLst>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pPr>
              <a:defRPr/>
            </a:pPr>
            <a:r>
              <a:rPr lang="en-US"/>
              <a:t>Higher Education Student Assistance Authority</a:t>
            </a:r>
            <a:endParaRPr lang="en-US" dirty="0"/>
          </a:p>
        </p:txBody>
      </p:sp>
      <p:sp>
        <p:nvSpPr>
          <p:cNvPr id="3" name="Title 2"/>
          <p:cNvSpPr>
            <a:spLocks noGrp="1"/>
          </p:cNvSpPr>
          <p:nvPr>
            <p:ph type="title"/>
          </p:nvPr>
        </p:nvSpPr>
        <p:spPr>
          <a:xfrm>
            <a:off x="257175" y="515007"/>
            <a:ext cx="8725433" cy="1143000"/>
          </a:xfrm>
        </p:spPr>
        <p:txBody>
          <a:bodyPr>
            <a:noAutofit/>
          </a:bodyPr>
          <a:lstStyle/>
          <a:p>
            <a:pPr lvl="0"/>
            <a:r>
              <a:rPr lang="en-US" b="1" dirty="0"/>
              <a:t>On the FAFSA</a:t>
            </a:r>
            <a:br>
              <a:rPr lang="en-US" b="1" dirty="0"/>
            </a:br>
            <a:endParaRPr lang="en-US" dirty="0"/>
          </a:p>
        </p:txBody>
      </p:sp>
      <p:sp>
        <p:nvSpPr>
          <p:cNvPr id="2" name="Content Placeholder 1"/>
          <p:cNvSpPr>
            <a:spLocks noGrp="1"/>
          </p:cNvSpPr>
          <p:nvPr>
            <p:ph idx="4294967295"/>
          </p:nvPr>
        </p:nvSpPr>
        <p:spPr>
          <a:xfrm>
            <a:off x="357189" y="2144110"/>
            <a:ext cx="8625419" cy="3886521"/>
          </a:xfrm>
        </p:spPr>
        <p:txBody>
          <a:bodyPr>
            <a:normAutofit/>
          </a:bodyPr>
          <a:lstStyle/>
          <a:p>
            <a:r>
              <a:rPr lang="en-US" sz="2800" dirty="0"/>
              <a:t>Each contributor must provide consent to IRS to obtain Federal Tax Information </a:t>
            </a:r>
          </a:p>
          <a:p>
            <a:pPr lvl="1"/>
            <a:r>
              <a:rPr lang="en-US" altLang="en-US" dirty="0"/>
              <a:t>Data from IRS will populate into the FAFSA</a:t>
            </a:r>
          </a:p>
          <a:p>
            <a:pPr lvl="1"/>
            <a:r>
              <a:rPr lang="en-US" altLang="en-US" dirty="0"/>
              <a:t>Will not see the data (cloaked for security)</a:t>
            </a:r>
          </a:p>
          <a:p>
            <a:pPr lvl="1">
              <a:defRPr/>
            </a:pPr>
            <a:endParaRPr lang="en-US" altLang="en-US" dirty="0"/>
          </a:p>
          <a:p>
            <a:pPr lvl="1"/>
            <a:endParaRPr lang="en-US" sz="2000" dirty="0">
              <a:solidFill>
                <a:srgbClr val="000000"/>
              </a:solidFill>
              <a:latin typeface="Arial"/>
            </a:endParaRPr>
          </a:p>
        </p:txBody>
      </p:sp>
      <p:sp>
        <p:nvSpPr>
          <p:cNvPr id="6"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26</a:t>
            </a:fld>
            <a:endParaRPr lang="en-US" dirty="0"/>
          </a:p>
        </p:txBody>
      </p:sp>
    </p:spTree>
    <p:extLst>
      <p:ext uri="{BB962C8B-B14F-4D97-AF65-F5344CB8AC3E}">
        <p14:creationId xmlns:p14="http://schemas.microsoft.com/office/powerpoint/2010/main" val="2184333449"/>
      </p:ext>
    </p:extLst>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pPr>
              <a:defRPr/>
            </a:pPr>
            <a:r>
              <a:rPr lang="en-US"/>
              <a:t>Higher Education Student Assistance Authority</a:t>
            </a:r>
            <a:endParaRPr lang="en-US" dirty="0"/>
          </a:p>
        </p:txBody>
      </p:sp>
      <p:sp>
        <p:nvSpPr>
          <p:cNvPr id="3" name="Title 2"/>
          <p:cNvSpPr>
            <a:spLocks noGrp="1"/>
          </p:cNvSpPr>
          <p:nvPr>
            <p:ph type="title"/>
          </p:nvPr>
        </p:nvSpPr>
        <p:spPr>
          <a:xfrm>
            <a:off x="257175" y="515007"/>
            <a:ext cx="8725433" cy="1143000"/>
          </a:xfrm>
        </p:spPr>
        <p:txBody>
          <a:bodyPr>
            <a:noAutofit/>
          </a:bodyPr>
          <a:lstStyle/>
          <a:p>
            <a:pPr lvl="0"/>
            <a:r>
              <a:rPr lang="en-US" b="1" dirty="0"/>
              <a:t>Federal Tax Information Consent</a:t>
            </a:r>
            <a:br>
              <a:rPr lang="en-US" b="1" dirty="0"/>
            </a:br>
            <a:endParaRPr lang="en-US" dirty="0"/>
          </a:p>
        </p:txBody>
      </p:sp>
      <p:sp>
        <p:nvSpPr>
          <p:cNvPr id="6"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27</a:t>
            </a:fld>
            <a:endParaRPr lang="en-US" dirty="0"/>
          </a:p>
        </p:txBody>
      </p:sp>
      <p:pic>
        <p:nvPicPr>
          <p:cNvPr id="8" name="Content Placeholder 7">
            <a:extLst>
              <a:ext uri="{FF2B5EF4-FFF2-40B4-BE49-F238E27FC236}">
                <a16:creationId xmlns:a16="http://schemas.microsoft.com/office/drawing/2014/main" id="{07DF23AB-CFBA-4C63-8497-487CA23AC682}"/>
              </a:ext>
            </a:extLst>
          </p:cNvPr>
          <p:cNvPicPr>
            <a:picLocks noGrp="1" noChangeAspect="1"/>
          </p:cNvPicPr>
          <p:nvPr>
            <p:ph idx="4294967295"/>
          </p:nvPr>
        </p:nvPicPr>
        <p:blipFill>
          <a:blip r:embed="rId3"/>
          <a:stretch>
            <a:fillRect/>
          </a:stretch>
        </p:blipFill>
        <p:spPr>
          <a:xfrm>
            <a:off x="291489" y="1534510"/>
            <a:ext cx="8595336" cy="4104439"/>
          </a:xfrm>
          <a:prstGeom prst="rect">
            <a:avLst/>
          </a:prstGeom>
          <a:ln>
            <a:solidFill>
              <a:schemeClr val="tx1"/>
            </a:solidFill>
          </a:ln>
        </p:spPr>
      </p:pic>
    </p:spTree>
    <p:extLst>
      <p:ext uri="{BB962C8B-B14F-4D97-AF65-F5344CB8AC3E}">
        <p14:creationId xmlns:p14="http://schemas.microsoft.com/office/powerpoint/2010/main" val="1742767070"/>
      </p:ext>
    </p:extLst>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225550" y="6248400"/>
            <a:ext cx="1905000" cy="457200"/>
          </a:xfrm>
          <a:prstGeom prst="rect">
            <a:avLst/>
          </a:prstGeom>
          <a:noFill/>
          <a:ln w="12700">
            <a:noFill/>
            <a:miter lim="800000"/>
            <a:headEnd/>
            <a:tailEnd/>
          </a:ln>
        </p:spPr>
        <p:txBody>
          <a:bodyPr wrap="none" anchor="ctr"/>
          <a:lstStyle/>
          <a:p>
            <a:endParaRPr lang="en-US"/>
          </a:p>
        </p:txBody>
      </p:sp>
      <p:sp>
        <p:nvSpPr>
          <p:cNvPr id="25603" name="Rectangle 3"/>
          <p:cNvSpPr>
            <a:spLocks noChangeArrowheads="1"/>
          </p:cNvSpPr>
          <p:nvPr/>
        </p:nvSpPr>
        <p:spPr bwMode="auto">
          <a:xfrm>
            <a:off x="3663950" y="6248400"/>
            <a:ext cx="2895600" cy="457200"/>
          </a:xfrm>
          <a:prstGeom prst="rect">
            <a:avLst/>
          </a:prstGeom>
          <a:noFill/>
          <a:ln w="12700">
            <a:noFill/>
            <a:miter lim="800000"/>
            <a:headEnd/>
            <a:tailEnd/>
          </a:ln>
        </p:spPr>
        <p:txBody>
          <a:bodyPr wrap="none" anchor="ctr"/>
          <a:lstStyle/>
          <a:p>
            <a:endParaRPr lang="en-US"/>
          </a:p>
        </p:txBody>
      </p:sp>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2" name="Title 1"/>
          <p:cNvSpPr>
            <a:spLocks noGrp="1"/>
          </p:cNvSpPr>
          <p:nvPr>
            <p:ph type="title"/>
          </p:nvPr>
        </p:nvSpPr>
        <p:spPr/>
        <p:txBody>
          <a:bodyPr>
            <a:noAutofit/>
          </a:bodyPr>
          <a:lstStyle/>
          <a:p>
            <a:pPr lvl="0"/>
            <a:r>
              <a:rPr lang="en-US" b="1" dirty="0"/>
              <a:t>Federal Tax Information</a:t>
            </a:r>
            <a:br>
              <a:rPr lang="en-US" b="1" dirty="0"/>
            </a:br>
            <a:r>
              <a:rPr lang="en-US" b="1" dirty="0"/>
              <a:t>(FTI)</a:t>
            </a:r>
            <a:endParaRPr lang="en-US" dirty="0"/>
          </a:p>
        </p:txBody>
      </p:sp>
      <p:sp>
        <p:nvSpPr>
          <p:cNvPr id="25605" name="Rectangle 5"/>
          <p:cNvSpPr>
            <a:spLocks noGrp="1" noChangeArrowheads="1"/>
          </p:cNvSpPr>
          <p:nvPr>
            <p:ph idx="4294967295"/>
          </p:nvPr>
        </p:nvSpPr>
        <p:spPr>
          <a:xfrm>
            <a:off x="448208" y="1360304"/>
            <a:ext cx="8534400" cy="5029200"/>
          </a:xfrm>
          <a:noFill/>
        </p:spPr>
        <p:txBody>
          <a:bodyPr lIns="90488" tIns="44450" rIns="90488" bIns="44450">
            <a:normAutofit/>
          </a:bodyPr>
          <a:lstStyle/>
          <a:p>
            <a:pPr marL="457200" lvl="1" indent="0">
              <a:buNone/>
            </a:pPr>
            <a:endParaRPr lang="en-US" sz="1600" dirty="0">
              <a:solidFill>
                <a:srgbClr val="000000"/>
              </a:solidFill>
              <a:latin typeface="Arial"/>
            </a:endParaRPr>
          </a:p>
          <a:p>
            <a:r>
              <a:rPr lang="en-US" sz="2800" dirty="0">
                <a:solidFill>
                  <a:srgbClr val="000000"/>
                </a:solidFill>
              </a:rPr>
              <a:t>The IRS will request consent to retrieve your Federal Tax Information (FTI) into the FAFSA</a:t>
            </a:r>
          </a:p>
          <a:p>
            <a:r>
              <a:rPr lang="en-US" sz="2800" dirty="0">
                <a:solidFill>
                  <a:srgbClr val="000000"/>
                </a:solidFill>
              </a:rPr>
              <a:t>The FTI will be available beginning December 2023 to support the Better FAFSA</a:t>
            </a:r>
          </a:p>
          <a:p>
            <a:r>
              <a:rPr lang="en-US" sz="2800" dirty="0"/>
              <a:t>If married or unmarried/living together but did not file taxes jointly, then both will need to log in to provide consent to retrieve federal tax information</a:t>
            </a:r>
          </a:p>
          <a:p>
            <a:endParaRPr lang="en-US" sz="2000" dirty="0">
              <a:solidFill>
                <a:srgbClr val="000000"/>
              </a:solidFill>
              <a:latin typeface="Arial"/>
            </a:endParaRPr>
          </a:p>
          <a:p>
            <a:endParaRPr lang="en-US" sz="2000" dirty="0">
              <a:solidFill>
                <a:srgbClr val="000000"/>
              </a:solidFill>
              <a:latin typeface="Arial"/>
            </a:endParaRPr>
          </a:p>
          <a:p>
            <a:endParaRPr lang="en-US" sz="2000" dirty="0">
              <a:solidFill>
                <a:srgbClr val="000000"/>
              </a:solidFill>
              <a:latin typeface="Arial"/>
            </a:endParaRPr>
          </a:p>
        </p:txBody>
      </p:sp>
      <p:sp>
        <p:nvSpPr>
          <p:cNvPr id="9"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28</a:t>
            </a:fld>
            <a:endParaRPr lang="en-US" dirty="0"/>
          </a:p>
        </p:txBody>
      </p:sp>
    </p:spTree>
    <p:extLst>
      <p:ext uri="{BB962C8B-B14F-4D97-AF65-F5344CB8AC3E}">
        <p14:creationId xmlns:p14="http://schemas.microsoft.com/office/powerpoint/2010/main" val="4283685932"/>
      </p:ext>
    </p:extLst>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225550" y="6248400"/>
            <a:ext cx="1905000" cy="457200"/>
          </a:xfrm>
          <a:prstGeom prst="rect">
            <a:avLst/>
          </a:prstGeom>
          <a:noFill/>
          <a:ln w="12700">
            <a:noFill/>
            <a:miter lim="800000"/>
            <a:headEnd/>
            <a:tailEnd/>
          </a:ln>
        </p:spPr>
        <p:txBody>
          <a:bodyPr wrap="none" anchor="ctr"/>
          <a:lstStyle/>
          <a:p>
            <a:endParaRPr lang="en-US"/>
          </a:p>
        </p:txBody>
      </p:sp>
      <p:sp>
        <p:nvSpPr>
          <p:cNvPr id="25603" name="Rectangle 3"/>
          <p:cNvSpPr>
            <a:spLocks noChangeArrowheads="1"/>
          </p:cNvSpPr>
          <p:nvPr/>
        </p:nvSpPr>
        <p:spPr bwMode="auto">
          <a:xfrm>
            <a:off x="3663950" y="6248400"/>
            <a:ext cx="2895600" cy="457200"/>
          </a:xfrm>
          <a:prstGeom prst="rect">
            <a:avLst/>
          </a:prstGeom>
          <a:noFill/>
          <a:ln w="12700">
            <a:noFill/>
            <a:miter lim="800000"/>
            <a:headEnd/>
            <a:tailEnd/>
          </a:ln>
        </p:spPr>
        <p:txBody>
          <a:bodyPr wrap="none" anchor="ctr"/>
          <a:lstStyle/>
          <a:p>
            <a:endParaRPr lang="en-US"/>
          </a:p>
        </p:txBody>
      </p:sp>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2" name="Title 1"/>
          <p:cNvSpPr>
            <a:spLocks noGrp="1"/>
          </p:cNvSpPr>
          <p:nvPr>
            <p:ph type="title"/>
          </p:nvPr>
        </p:nvSpPr>
        <p:spPr/>
        <p:txBody>
          <a:bodyPr>
            <a:noAutofit/>
          </a:bodyPr>
          <a:lstStyle/>
          <a:p>
            <a:pPr lvl="0"/>
            <a:r>
              <a:rPr lang="en-US" b="1" dirty="0"/>
              <a:t>Who is the Parent(s)</a:t>
            </a:r>
            <a:endParaRPr lang="en-US" dirty="0"/>
          </a:p>
        </p:txBody>
      </p:sp>
      <p:sp>
        <p:nvSpPr>
          <p:cNvPr id="25605" name="Rectangle 5"/>
          <p:cNvSpPr>
            <a:spLocks noGrp="1" noChangeArrowheads="1"/>
          </p:cNvSpPr>
          <p:nvPr>
            <p:ph idx="4294967295"/>
          </p:nvPr>
        </p:nvSpPr>
        <p:spPr>
          <a:xfrm>
            <a:off x="448208" y="1360304"/>
            <a:ext cx="8534400" cy="5029200"/>
          </a:xfrm>
          <a:noFill/>
        </p:spPr>
        <p:txBody>
          <a:bodyPr lIns="90488" tIns="44450" rIns="90488" bIns="44450">
            <a:normAutofit/>
          </a:bodyPr>
          <a:lstStyle/>
          <a:p>
            <a:r>
              <a:rPr lang="en-US" sz="2800" dirty="0">
                <a:solidFill>
                  <a:srgbClr val="000000"/>
                </a:solidFill>
                <a:latin typeface="Arial"/>
              </a:rPr>
              <a:t>Single</a:t>
            </a:r>
          </a:p>
          <a:p>
            <a:r>
              <a:rPr lang="en-US" sz="2800" dirty="0">
                <a:solidFill>
                  <a:srgbClr val="000000"/>
                </a:solidFill>
                <a:latin typeface="Arial"/>
              </a:rPr>
              <a:t>Unmarried, living together – biological parents</a:t>
            </a:r>
          </a:p>
          <a:p>
            <a:r>
              <a:rPr lang="en-US" sz="2800" dirty="0">
                <a:solidFill>
                  <a:srgbClr val="000000"/>
                </a:solidFill>
                <a:latin typeface="Arial"/>
              </a:rPr>
              <a:t>Married or remarried – as of date of FAFSA</a:t>
            </a:r>
          </a:p>
          <a:p>
            <a:pPr lvl="1"/>
            <a:r>
              <a:rPr lang="en-US" sz="2400" dirty="0">
                <a:solidFill>
                  <a:srgbClr val="000000"/>
                </a:solidFill>
                <a:latin typeface="Arial"/>
              </a:rPr>
              <a:t>This means stepparent</a:t>
            </a:r>
          </a:p>
          <a:p>
            <a:r>
              <a:rPr lang="en-US" sz="2800" dirty="0">
                <a:solidFill>
                  <a:srgbClr val="000000"/>
                </a:solidFill>
                <a:latin typeface="Arial"/>
              </a:rPr>
              <a:t>Separated or Divorced –</a:t>
            </a:r>
          </a:p>
          <a:p>
            <a:pPr lvl="1"/>
            <a:r>
              <a:rPr lang="en-US" sz="2400" dirty="0">
                <a:solidFill>
                  <a:srgbClr val="000000"/>
                </a:solidFill>
                <a:latin typeface="Arial"/>
              </a:rPr>
              <a:t>Parent Wizard on FAFSA will determine which parent the student must put on the </a:t>
            </a:r>
            <a:r>
              <a:rPr lang="en-US" sz="2000" dirty="0">
                <a:solidFill>
                  <a:srgbClr val="000000"/>
                </a:solidFill>
                <a:latin typeface="Arial"/>
              </a:rPr>
              <a:t>FAFSA (parent that provides more support)</a:t>
            </a:r>
          </a:p>
          <a:p>
            <a:r>
              <a:rPr lang="en-US" sz="2800" dirty="0">
                <a:solidFill>
                  <a:srgbClr val="000000"/>
                </a:solidFill>
                <a:latin typeface="Arial"/>
              </a:rPr>
              <a:t>Widowed</a:t>
            </a:r>
          </a:p>
          <a:p>
            <a:endParaRPr lang="en-US" sz="2000" dirty="0">
              <a:solidFill>
                <a:srgbClr val="000000"/>
              </a:solidFill>
              <a:latin typeface="Arial"/>
            </a:endParaRPr>
          </a:p>
          <a:p>
            <a:endParaRPr lang="en-US" sz="2000" dirty="0">
              <a:solidFill>
                <a:srgbClr val="000000"/>
              </a:solidFill>
              <a:latin typeface="Arial"/>
            </a:endParaRPr>
          </a:p>
          <a:p>
            <a:endParaRPr lang="en-US" sz="2000" dirty="0">
              <a:solidFill>
                <a:srgbClr val="000000"/>
              </a:solidFill>
              <a:latin typeface="Arial"/>
            </a:endParaRPr>
          </a:p>
        </p:txBody>
      </p:sp>
      <p:sp>
        <p:nvSpPr>
          <p:cNvPr id="9"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29</a:t>
            </a:fld>
            <a:endParaRPr lang="en-US" dirty="0"/>
          </a:p>
        </p:txBody>
      </p:sp>
    </p:spTree>
    <p:extLst>
      <p:ext uri="{BB962C8B-B14F-4D97-AF65-F5344CB8AC3E}">
        <p14:creationId xmlns:p14="http://schemas.microsoft.com/office/powerpoint/2010/main" val="2427121129"/>
      </p:ext>
    </p:extLst>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dirty="0"/>
              <a:t>Higher Education Student Assistance Authority</a:t>
            </a:r>
          </a:p>
        </p:txBody>
      </p:sp>
      <p:sp>
        <p:nvSpPr>
          <p:cNvPr id="5123" name="Rectangle 3"/>
          <p:cNvSpPr>
            <a:spLocks noGrp="1" noChangeArrowheads="1"/>
          </p:cNvSpPr>
          <p:nvPr>
            <p:ph idx="4294967295"/>
          </p:nvPr>
        </p:nvSpPr>
        <p:spPr>
          <a:xfrm>
            <a:off x="756358" y="1484830"/>
            <a:ext cx="7965108" cy="4153970"/>
          </a:xfrm>
        </p:spPr>
        <p:txBody>
          <a:bodyPr>
            <a:normAutofit fontScale="92500" lnSpcReduction="20000"/>
          </a:bodyPr>
          <a:lstStyle/>
          <a:p>
            <a:pPr>
              <a:spcBef>
                <a:spcPct val="50000"/>
              </a:spcBef>
            </a:pPr>
            <a:r>
              <a:rPr lang="en-US" b="0" dirty="0">
                <a:latin typeface="Arial"/>
              </a:rPr>
              <a:t>Primary goal is to assist students in paying for college and is achieved by:</a:t>
            </a:r>
          </a:p>
          <a:p>
            <a:pPr marL="793750" lvl="1" indent="-336550">
              <a:spcBef>
                <a:spcPct val="50000"/>
              </a:spcBef>
            </a:pPr>
            <a:r>
              <a:rPr lang="en-US" b="0" dirty="0">
                <a:latin typeface="Arial"/>
              </a:rPr>
              <a:t>Evaluating family’s ability to pay for educational costs</a:t>
            </a:r>
          </a:p>
          <a:p>
            <a:pPr marL="793750" lvl="1" indent="-336550">
              <a:spcBef>
                <a:spcPct val="50000"/>
              </a:spcBef>
            </a:pPr>
            <a:r>
              <a:rPr lang="en-US" b="0" dirty="0">
                <a:latin typeface="Arial"/>
              </a:rPr>
              <a:t>Distributing limited resources in an equitable manner</a:t>
            </a:r>
          </a:p>
          <a:p>
            <a:pPr marL="793750" lvl="1" indent="-336550">
              <a:spcBef>
                <a:spcPct val="50000"/>
              </a:spcBef>
            </a:pPr>
            <a:r>
              <a:rPr lang="en-US" b="0" dirty="0">
                <a:latin typeface="Arial"/>
              </a:rPr>
              <a:t>Providing a balance of gift aid and self-help aid</a:t>
            </a:r>
          </a:p>
          <a:p>
            <a:pPr marL="793750" lvl="1" indent="-336550">
              <a:spcBef>
                <a:spcPct val="50000"/>
              </a:spcBef>
            </a:pPr>
            <a:r>
              <a:rPr lang="en-US" dirty="0">
                <a:latin typeface="Arial"/>
              </a:rPr>
              <a:t>Implementing federal and state regulations for their college/university</a:t>
            </a:r>
            <a:endParaRPr lang="en-US" b="0" dirty="0">
              <a:latin typeface="Arial"/>
            </a:endParaRPr>
          </a:p>
        </p:txBody>
      </p:sp>
      <p:sp>
        <p:nvSpPr>
          <p:cNvPr id="2" name="Title 1"/>
          <p:cNvSpPr>
            <a:spLocks noGrp="1"/>
          </p:cNvSpPr>
          <p:nvPr>
            <p:ph type="title"/>
          </p:nvPr>
        </p:nvSpPr>
        <p:spPr/>
        <p:txBody>
          <a:bodyPr>
            <a:normAutofit/>
          </a:bodyPr>
          <a:lstStyle/>
          <a:p>
            <a:r>
              <a:rPr lang="en-US" b="1" dirty="0"/>
              <a:t>Goals of Financial Aid Office</a:t>
            </a:r>
            <a:endParaRPr lang="en-US" dirty="0"/>
          </a:p>
        </p:txBody>
      </p:sp>
      <p:sp>
        <p:nvSpPr>
          <p:cNvPr id="8"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3</a:t>
            </a:fld>
            <a:endParaRPr lang="en-US" dirty="0"/>
          </a:p>
        </p:txBody>
      </p:sp>
    </p:spTree>
  </p:cSld>
  <p:clrMapOvr>
    <a:masterClrMapping/>
  </p:clrMapOvr>
  <p:transition spd="med">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225550" y="6248400"/>
            <a:ext cx="1905000" cy="457200"/>
          </a:xfrm>
          <a:prstGeom prst="rect">
            <a:avLst/>
          </a:prstGeom>
          <a:noFill/>
          <a:ln w="12700">
            <a:noFill/>
            <a:miter lim="800000"/>
            <a:headEnd/>
            <a:tailEnd/>
          </a:ln>
        </p:spPr>
        <p:txBody>
          <a:bodyPr wrap="none" anchor="ctr"/>
          <a:lstStyle/>
          <a:p>
            <a:endParaRPr lang="en-US"/>
          </a:p>
        </p:txBody>
      </p:sp>
      <p:sp>
        <p:nvSpPr>
          <p:cNvPr id="25603" name="Rectangle 3"/>
          <p:cNvSpPr>
            <a:spLocks noChangeArrowheads="1"/>
          </p:cNvSpPr>
          <p:nvPr/>
        </p:nvSpPr>
        <p:spPr bwMode="auto">
          <a:xfrm>
            <a:off x="3663950" y="6248400"/>
            <a:ext cx="2895600" cy="457200"/>
          </a:xfrm>
          <a:prstGeom prst="rect">
            <a:avLst/>
          </a:prstGeom>
          <a:noFill/>
          <a:ln w="12700">
            <a:noFill/>
            <a:miter lim="800000"/>
            <a:headEnd/>
            <a:tailEnd/>
          </a:ln>
        </p:spPr>
        <p:txBody>
          <a:bodyPr wrap="none" anchor="ctr"/>
          <a:lstStyle/>
          <a:p>
            <a:endParaRPr lang="en-US"/>
          </a:p>
        </p:txBody>
      </p:sp>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25604" name="Rectangle 4"/>
          <p:cNvSpPr>
            <a:spLocks noGrp="1" noChangeArrowheads="1"/>
          </p:cNvSpPr>
          <p:nvPr>
            <p:ph type="title"/>
          </p:nvPr>
        </p:nvSpPr>
        <p:spPr>
          <a:noFill/>
        </p:spPr>
        <p:txBody>
          <a:bodyPr lIns="90488" tIns="44450" rIns="90488" bIns="44450">
            <a:noAutofit/>
          </a:bodyPr>
          <a:lstStyle/>
          <a:p>
            <a:r>
              <a:rPr lang="en-US" b="1" dirty="0">
                <a:latin typeface="Arial"/>
              </a:rPr>
              <a:t>Key Components of the FAFSA</a:t>
            </a:r>
          </a:p>
        </p:txBody>
      </p:sp>
      <p:sp>
        <p:nvSpPr>
          <p:cNvPr id="25605" name="Rectangle 5"/>
          <p:cNvSpPr>
            <a:spLocks noGrp="1" noChangeArrowheads="1"/>
          </p:cNvSpPr>
          <p:nvPr>
            <p:ph idx="4294967295"/>
          </p:nvPr>
        </p:nvSpPr>
        <p:spPr>
          <a:xfrm>
            <a:off x="457200" y="1555531"/>
            <a:ext cx="8228900" cy="4207912"/>
          </a:xfrm>
          <a:noFill/>
        </p:spPr>
        <p:txBody>
          <a:bodyPr lIns="90488" tIns="44450" rIns="90488" bIns="44450">
            <a:normAutofit fontScale="92500" lnSpcReduction="10000"/>
          </a:bodyPr>
          <a:lstStyle/>
          <a:p>
            <a:pPr marL="0" lvl="0" indent="0">
              <a:spcBef>
                <a:spcPct val="0"/>
              </a:spcBef>
              <a:buNone/>
              <a:defRPr/>
            </a:pPr>
            <a:endParaRPr lang="en-US" sz="1900" dirty="0">
              <a:solidFill>
                <a:srgbClr val="000000"/>
              </a:solidFill>
              <a:latin typeface="Arial"/>
            </a:endParaRPr>
          </a:p>
          <a:p>
            <a:pPr lvl="0">
              <a:spcBef>
                <a:spcPct val="0"/>
              </a:spcBef>
              <a:defRPr/>
            </a:pPr>
            <a:r>
              <a:rPr lang="en-US" sz="2400" dirty="0">
                <a:solidFill>
                  <a:srgbClr val="000000"/>
                </a:solidFill>
                <a:latin typeface="Arial"/>
              </a:rPr>
              <a:t>Student Contributor Section </a:t>
            </a:r>
          </a:p>
          <a:p>
            <a:pPr lvl="1">
              <a:spcBef>
                <a:spcPct val="0"/>
              </a:spcBef>
              <a:defRPr/>
            </a:pPr>
            <a:r>
              <a:rPr lang="en-US" sz="2400" dirty="0">
                <a:solidFill>
                  <a:srgbClr val="000000"/>
                </a:solidFill>
                <a:latin typeface="Arial"/>
              </a:rPr>
              <a:t>Full Name, address</a:t>
            </a:r>
          </a:p>
          <a:p>
            <a:pPr lvl="1">
              <a:spcBef>
                <a:spcPct val="0"/>
              </a:spcBef>
              <a:defRPr/>
            </a:pPr>
            <a:r>
              <a:rPr lang="en-US" sz="2400" dirty="0">
                <a:solidFill>
                  <a:srgbClr val="000000"/>
                </a:solidFill>
                <a:latin typeface="Arial"/>
              </a:rPr>
              <a:t>Social Security Number</a:t>
            </a:r>
          </a:p>
          <a:p>
            <a:pPr lvl="1">
              <a:spcBef>
                <a:spcPct val="0"/>
              </a:spcBef>
              <a:defRPr/>
            </a:pPr>
            <a:r>
              <a:rPr lang="en-US" sz="2400" dirty="0">
                <a:solidFill>
                  <a:srgbClr val="000000"/>
                </a:solidFill>
                <a:latin typeface="Arial"/>
              </a:rPr>
              <a:t>Date of Birth</a:t>
            </a:r>
          </a:p>
          <a:p>
            <a:pPr lvl="1">
              <a:spcBef>
                <a:spcPct val="0"/>
              </a:spcBef>
              <a:defRPr/>
            </a:pPr>
            <a:r>
              <a:rPr lang="en-US" sz="2400" dirty="0">
                <a:solidFill>
                  <a:srgbClr val="000000"/>
                </a:solidFill>
                <a:latin typeface="Arial"/>
              </a:rPr>
              <a:t>Email address</a:t>
            </a:r>
          </a:p>
          <a:p>
            <a:pPr lvl="1">
              <a:spcBef>
                <a:spcPct val="0"/>
              </a:spcBef>
              <a:defRPr/>
            </a:pPr>
            <a:r>
              <a:rPr lang="en-US" sz="2400" dirty="0">
                <a:solidFill>
                  <a:srgbClr val="000000"/>
                </a:solidFill>
                <a:latin typeface="Arial"/>
              </a:rPr>
              <a:t>College plans</a:t>
            </a:r>
          </a:p>
          <a:p>
            <a:pPr lvl="1">
              <a:spcBef>
                <a:spcPct val="0"/>
              </a:spcBef>
              <a:defRPr/>
            </a:pPr>
            <a:endParaRPr lang="en-US" sz="2400" dirty="0">
              <a:solidFill>
                <a:srgbClr val="000000"/>
              </a:solidFill>
              <a:latin typeface="Arial"/>
            </a:endParaRPr>
          </a:p>
          <a:p>
            <a:pPr lvl="0">
              <a:spcBef>
                <a:spcPct val="0"/>
              </a:spcBef>
              <a:defRPr/>
            </a:pPr>
            <a:r>
              <a:rPr lang="en-US" sz="2400" dirty="0">
                <a:solidFill>
                  <a:srgbClr val="000000"/>
                </a:solidFill>
                <a:latin typeface="Arial"/>
              </a:rPr>
              <a:t>Student Income and Assets</a:t>
            </a:r>
          </a:p>
          <a:p>
            <a:pPr lvl="1">
              <a:spcBef>
                <a:spcPct val="0"/>
              </a:spcBef>
              <a:defRPr/>
            </a:pPr>
            <a:r>
              <a:rPr lang="en-US" sz="2400" dirty="0">
                <a:solidFill>
                  <a:srgbClr val="000000"/>
                </a:solidFill>
                <a:latin typeface="Arial"/>
              </a:rPr>
              <a:t>IRS Consent</a:t>
            </a:r>
          </a:p>
          <a:p>
            <a:pPr lvl="1">
              <a:spcBef>
                <a:spcPct val="0"/>
              </a:spcBef>
              <a:defRPr/>
            </a:pPr>
            <a:r>
              <a:rPr lang="en-US" sz="2400" dirty="0">
                <a:solidFill>
                  <a:srgbClr val="000000"/>
                </a:solidFill>
                <a:latin typeface="Arial"/>
              </a:rPr>
              <a:t>Income earned from work</a:t>
            </a:r>
            <a:br>
              <a:rPr lang="en-US" sz="2400" dirty="0">
                <a:solidFill>
                  <a:srgbClr val="000000"/>
                </a:solidFill>
                <a:latin typeface="Arial"/>
              </a:rPr>
            </a:br>
            <a:endParaRPr lang="en-US" sz="2400" dirty="0">
              <a:solidFill>
                <a:srgbClr val="000000"/>
              </a:solidFill>
              <a:latin typeface="Arial"/>
            </a:endParaRPr>
          </a:p>
          <a:p>
            <a:pPr lvl="0">
              <a:spcBef>
                <a:spcPct val="0"/>
              </a:spcBef>
              <a:defRPr/>
            </a:pPr>
            <a:r>
              <a:rPr lang="en-US" sz="2400" dirty="0">
                <a:solidFill>
                  <a:srgbClr val="000000"/>
                </a:solidFill>
                <a:latin typeface="Arial"/>
              </a:rPr>
              <a:t>Student Status: Dependent/Independent</a:t>
            </a:r>
            <a:br>
              <a:rPr lang="en-US" sz="1900" dirty="0">
                <a:solidFill>
                  <a:srgbClr val="000000"/>
                </a:solidFill>
                <a:latin typeface="Arial"/>
              </a:rPr>
            </a:br>
            <a:endParaRPr lang="en-US" sz="1900" dirty="0">
              <a:solidFill>
                <a:srgbClr val="000000"/>
              </a:solidFill>
              <a:latin typeface="Arial"/>
            </a:endParaRPr>
          </a:p>
          <a:p>
            <a:pPr lvl="0">
              <a:spcBef>
                <a:spcPct val="0"/>
              </a:spcBef>
              <a:defRPr/>
            </a:pPr>
            <a:endParaRPr lang="en-US" sz="1900" dirty="0">
              <a:solidFill>
                <a:srgbClr val="000000"/>
              </a:solidFill>
              <a:latin typeface="Arial"/>
            </a:endParaRPr>
          </a:p>
        </p:txBody>
      </p:sp>
      <p:sp>
        <p:nvSpPr>
          <p:cNvPr id="9"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30</a:t>
            </a:fld>
            <a:endParaRPr lang="en-US" dirty="0"/>
          </a:p>
        </p:txBody>
      </p:sp>
    </p:spTree>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225550" y="6248400"/>
            <a:ext cx="1905000" cy="457200"/>
          </a:xfrm>
          <a:prstGeom prst="rect">
            <a:avLst/>
          </a:prstGeom>
          <a:noFill/>
          <a:ln w="12700">
            <a:noFill/>
            <a:miter lim="800000"/>
            <a:headEnd/>
            <a:tailEnd/>
          </a:ln>
        </p:spPr>
        <p:txBody>
          <a:bodyPr wrap="none" anchor="ctr"/>
          <a:lstStyle/>
          <a:p>
            <a:endParaRPr lang="en-US"/>
          </a:p>
        </p:txBody>
      </p:sp>
      <p:sp>
        <p:nvSpPr>
          <p:cNvPr id="25603" name="Rectangle 3"/>
          <p:cNvSpPr>
            <a:spLocks noChangeArrowheads="1"/>
          </p:cNvSpPr>
          <p:nvPr/>
        </p:nvSpPr>
        <p:spPr bwMode="auto">
          <a:xfrm>
            <a:off x="3663950" y="6248400"/>
            <a:ext cx="2895600" cy="457200"/>
          </a:xfrm>
          <a:prstGeom prst="rect">
            <a:avLst/>
          </a:prstGeom>
          <a:noFill/>
          <a:ln w="12700">
            <a:noFill/>
            <a:miter lim="800000"/>
            <a:headEnd/>
            <a:tailEnd/>
          </a:ln>
        </p:spPr>
        <p:txBody>
          <a:bodyPr wrap="none" anchor="ctr"/>
          <a:lstStyle/>
          <a:p>
            <a:endParaRPr lang="en-US"/>
          </a:p>
        </p:txBody>
      </p:sp>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2" name="Title 1"/>
          <p:cNvSpPr>
            <a:spLocks noGrp="1"/>
          </p:cNvSpPr>
          <p:nvPr>
            <p:ph type="title"/>
          </p:nvPr>
        </p:nvSpPr>
        <p:spPr/>
        <p:txBody>
          <a:bodyPr>
            <a:noAutofit/>
          </a:bodyPr>
          <a:lstStyle/>
          <a:p>
            <a:pPr lvl="0"/>
            <a:r>
              <a:rPr lang="en-US" b="1" dirty="0"/>
              <a:t>Key Components of the FAFSA (cont.)</a:t>
            </a:r>
            <a:endParaRPr lang="en-US" dirty="0"/>
          </a:p>
        </p:txBody>
      </p:sp>
      <p:sp>
        <p:nvSpPr>
          <p:cNvPr id="25605" name="Rectangle 5"/>
          <p:cNvSpPr>
            <a:spLocks noGrp="1" noChangeArrowheads="1"/>
          </p:cNvSpPr>
          <p:nvPr>
            <p:ph idx="4294967295"/>
          </p:nvPr>
        </p:nvSpPr>
        <p:spPr>
          <a:xfrm>
            <a:off x="609600" y="1676400"/>
            <a:ext cx="8534400" cy="5029200"/>
          </a:xfrm>
          <a:noFill/>
        </p:spPr>
        <p:txBody>
          <a:bodyPr lIns="90488" tIns="44450" rIns="90488" bIns="44450">
            <a:normAutofit/>
          </a:bodyPr>
          <a:lstStyle/>
          <a:p>
            <a:pPr lvl="0">
              <a:spcBef>
                <a:spcPct val="0"/>
              </a:spcBef>
              <a:defRPr/>
            </a:pPr>
            <a:r>
              <a:rPr lang="en-US" sz="2400" dirty="0">
                <a:solidFill>
                  <a:srgbClr val="000000"/>
                </a:solidFill>
              </a:rPr>
              <a:t>Parent Contributor(s) - Who is a Parent?</a:t>
            </a:r>
          </a:p>
          <a:p>
            <a:pPr lvl="1">
              <a:spcBef>
                <a:spcPct val="0"/>
              </a:spcBef>
              <a:defRPr/>
            </a:pPr>
            <a:r>
              <a:rPr lang="en-US" sz="2400" dirty="0">
                <a:solidFill>
                  <a:srgbClr val="000000"/>
                </a:solidFill>
              </a:rPr>
              <a:t>Social Security Number</a:t>
            </a:r>
          </a:p>
          <a:p>
            <a:pPr lvl="1">
              <a:spcBef>
                <a:spcPct val="0"/>
              </a:spcBef>
              <a:defRPr/>
            </a:pPr>
            <a:r>
              <a:rPr lang="en-US" sz="2400" dirty="0">
                <a:solidFill>
                  <a:srgbClr val="000000"/>
                </a:solidFill>
              </a:rPr>
              <a:t>Last Name, First initial</a:t>
            </a:r>
          </a:p>
          <a:p>
            <a:pPr lvl="1">
              <a:spcBef>
                <a:spcPct val="0"/>
              </a:spcBef>
              <a:defRPr/>
            </a:pPr>
            <a:r>
              <a:rPr lang="en-US" sz="2400" dirty="0">
                <a:solidFill>
                  <a:srgbClr val="000000"/>
                </a:solidFill>
              </a:rPr>
              <a:t>Date of Birth</a:t>
            </a:r>
            <a:endParaRPr lang="en-US" sz="2400" dirty="0">
              <a:solidFill>
                <a:srgbClr val="000000"/>
              </a:solidFill>
              <a:latin typeface="Arial"/>
            </a:endParaRPr>
          </a:p>
          <a:p>
            <a:pPr lvl="1">
              <a:spcBef>
                <a:spcPct val="0"/>
              </a:spcBef>
              <a:defRPr/>
            </a:pPr>
            <a:r>
              <a:rPr lang="en-US" sz="2400" dirty="0">
                <a:solidFill>
                  <a:srgbClr val="000000"/>
                </a:solidFill>
                <a:latin typeface="Arial"/>
              </a:rPr>
              <a:t>Email address</a:t>
            </a:r>
          </a:p>
          <a:p>
            <a:r>
              <a:rPr lang="en-US" sz="2400" dirty="0">
                <a:solidFill>
                  <a:srgbClr val="000000"/>
                </a:solidFill>
              </a:rPr>
              <a:t>Federal Means Tested Benefits</a:t>
            </a:r>
          </a:p>
          <a:p>
            <a:pPr lvl="1"/>
            <a:r>
              <a:rPr lang="en-US" sz="2400" dirty="0">
                <a:solidFill>
                  <a:srgbClr val="000000"/>
                </a:solidFill>
              </a:rPr>
              <a:t>Medicaid, SSI, SNAP, Free or Reduced Price School Lunch, TANF, WIC, EITC, QHP (qualified Health Plan)</a:t>
            </a:r>
          </a:p>
          <a:p>
            <a:pPr lvl="1"/>
            <a:r>
              <a:rPr lang="en-US" sz="2400" dirty="0">
                <a:solidFill>
                  <a:srgbClr val="000000"/>
                </a:solidFill>
              </a:rPr>
              <a:t>Family Size – from IRS return (exemptions)</a:t>
            </a:r>
          </a:p>
          <a:p>
            <a:pPr marL="457200" lvl="1" indent="0">
              <a:buNone/>
            </a:pPr>
            <a:endParaRPr lang="en-US" sz="2400" dirty="0">
              <a:solidFill>
                <a:srgbClr val="000000"/>
              </a:solidFill>
              <a:latin typeface="Arial"/>
            </a:endParaRPr>
          </a:p>
        </p:txBody>
      </p:sp>
      <p:sp>
        <p:nvSpPr>
          <p:cNvPr id="9"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31</a:t>
            </a:fld>
            <a:endParaRPr lang="en-US" dirty="0"/>
          </a:p>
        </p:txBody>
      </p:sp>
    </p:spTree>
  </p:cSld>
  <p:clrMapOvr>
    <a:masterClrMapping/>
  </p:clrMapOvr>
  <p:transition spd="med">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225550" y="6248400"/>
            <a:ext cx="1905000" cy="457200"/>
          </a:xfrm>
          <a:prstGeom prst="rect">
            <a:avLst/>
          </a:prstGeom>
          <a:noFill/>
          <a:ln w="12700">
            <a:noFill/>
            <a:miter lim="800000"/>
            <a:headEnd/>
            <a:tailEnd/>
          </a:ln>
        </p:spPr>
        <p:txBody>
          <a:bodyPr wrap="none" anchor="ctr"/>
          <a:lstStyle/>
          <a:p>
            <a:endParaRPr lang="en-US"/>
          </a:p>
        </p:txBody>
      </p:sp>
      <p:sp>
        <p:nvSpPr>
          <p:cNvPr id="25603" name="Rectangle 3"/>
          <p:cNvSpPr>
            <a:spLocks noChangeArrowheads="1"/>
          </p:cNvSpPr>
          <p:nvPr/>
        </p:nvSpPr>
        <p:spPr bwMode="auto">
          <a:xfrm>
            <a:off x="3663950" y="6248400"/>
            <a:ext cx="2895600" cy="457200"/>
          </a:xfrm>
          <a:prstGeom prst="rect">
            <a:avLst/>
          </a:prstGeom>
          <a:noFill/>
          <a:ln w="12700">
            <a:noFill/>
            <a:miter lim="800000"/>
            <a:headEnd/>
            <a:tailEnd/>
          </a:ln>
        </p:spPr>
        <p:txBody>
          <a:bodyPr wrap="none" anchor="ctr"/>
          <a:lstStyle/>
          <a:p>
            <a:endParaRPr lang="en-US"/>
          </a:p>
        </p:txBody>
      </p:sp>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2" name="Title 1"/>
          <p:cNvSpPr>
            <a:spLocks noGrp="1"/>
          </p:cNvSpPr>
          <p:nvPr>
            <p:ph type="title"/>
          </p:nvPr>
        </p:nvSpPr>
        <p:spPr/>
        <p:txBody>
          <a:bodyPr>
            <a:noAutofit/>
          </a:bodyPr>
          <a:lstStyle/>
          <a:p>
            <a:pPr lvl="0"/>
            <a:r>
              <a:rPr lang="en-US" b="1" dirty="0"/>
              <a:t>Key Components of the FAFSA (cont.)</a:t>
            </a:r>
            <a:endParaRPr lang="en-US" dirty="0"/>
          </a:p>
        </p:txBody>
      </p:sp>
      <p:sp>
        <p:nvSpPr>
          <p:cNvPr id="25605" name="Rectangle 5"/>
          <p:cNvSpPr>
            <a:spLocks noGrp="1" noChangeArrowheads="1"/>
          </p:cNvSpPr>
          <p:nvPr>
            <p:ph idx="4294967295"/>
          </p:nvPr>
        </p:nvSpPr>
        <p:spPr>
          <a:xfrm>
            <a:off x="609600" y="1676400"/>
            <a:ext cx="8534400" cy="5029200"/>
          </a:xfrm>
          <a:noFill/>
        </p:spPr>
        <p:txBody>
          <a:bodyPr lIns="90488" tIns="44450" rIns="90488" bIns="44450">
            <a:normAutofit/>
          </a:bodyPr>
          <a:lstStyle/>
          <a:p>
            <a:r>
              <a:rPr lang="en-US" sz="2800" dirty="0">
                <a:solidFill>
                  <a:srgbClr val="000000"/>
                </a:solidFill>
              </a:rPr>
              <a:t>Parent(s) Income</a:t>
            </a:r>
          </a:p>
          <a:p>
            <a:pPr lvl="1"/>
            <a:r>
              <a:rPr lang="en-US" sz="2400" dirty="0">
                <a:solidFill>
                  <a:srgbClr val="000000"/>
                </a:solidFill>
              </a:rPr>
              <a:t>IRS FTI</a:t>
            </a:r>
          </a:p>
          <a:p>
            <a:pPr lvl="1"/>
            <a:r>
              <a:rPr lang="en-US" sz="2400" dirty="0">
                <a:solidFill>
                  <a:srgbClr val="000000"/>
                </a:solidFill>
              </a:rPr>
              <a:t>Income earned from work</a:t>
            </a:r>
          </a:p>
          <a:p>
            <a:pPr lvl="1"/>
            <a:r>
              <a:rPr lang="en-US" sz="2400" dirty="0">
                <a:solidFill>
                  <a:srgbClr val="000000"/>
                </a:solidFill>
              </a:rPr>
              <a:t>Dislocated Worker</a:t>
            </a:r>
          </a:p>
          <a:p>
            <a:r>
              <a:rPr lang="en-US" sz="2800" dirty="0">
                <a:solidFill>
                  <a:srgbClr val="000000"/>
                </a:solidFill>
              </a:rPr>
              <a:t>Assets</a:t>
            </a:r>
          </a:p>
          <a:p>
            <a:pPr lvl="1"/>
            <a:r>
              <a:rPr lang="en-US" sz="2400" dirty="0">
                <a:solidFill>
                  <a:srgbClr val="000000"/>
                </a:solidFill>
              </a:rPr>
              <a:t>Cash, savings, checking accounts</a:t>
            </a:r>
          </a:p>
          <a:p>
            <a:pPr lvl="1"/>
            <a:r>
              <a:rPr lang="en-US" sz="2400" dirty="0">
                <a:solidFill>
                  <a:srgbClr val="000000"/>
                </a:solidFill>
              </a:rPr>
              <a:t>Investments = money markets, CD’s, stocks, bonds, property, second home</a:t>
            </a:r>
          </a:p>
          <a:p>
            <a:pPr lvl="1"/>
            <a:r>
              <a:rPr lang="en-US" sz="2400" dirty="0">
                <a:solidFill>
                  <a:srgbClr val="000000"/>
                </a:solidFill>
              </a:rPr>
              <a:t>Business or farm</a:t>
            </a:r>
          </a:p>
          <a:p>
            <a:pPr marL="0" indent="0">
              <a:buNone/>
            </a:pPr>
            <a:endParaRPr lang="en-US" sz="2000" dirty="0">
              <a:solidFill>
                <a:srgbClr val="000000"/>
              </a:solidFill>
              <a:latin typeface="Arial"/>
            </a:endParaRPr>
          </a:p>
        </p:txBody>
      </p:sp>
      <p:sp>
        <p:nvSpPr>
          <p:cNvPr id="9"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32</a:t>
            </a:fld>
            <a:endParaRPr lang="en-US" dirty="0"/>
          </a:p>
        </p:txBody>
      </p:sp>
    </p:spTree>
    <p:extLst>
      <p:ext uri="{BB962C8B-B14F-4D97-AF65-F5344CB8AC3E}">
        <p14:creationId xmlns:p14="http://schemas.microsoft.com/office/powerpoint/2010/main" val="1801018153"/>
      </p:ext>
    </p:extLst>
  </p:cSld>
  <p:clrMapOvr>
    <a:masterClrMapping/>
  </p:clrMapOvr>
  <p:transition spd="med">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225550" y="6248400"/>
            <a:ext cx="1905000" cy="457200"/>
          </a:xfrm>
          <a:prstGeom prst="rect">
            <a:avLst/>
          </a:prstGeom>
          <a:noFill/>
          <a:ln w="12700">
            <a:noFill/>
            <a:miter lim="800000"/>
            <a:headEnd/>
            <a:tailEnd/>
          </a:ln>
        </p:spPr>
        <p:txBody>
          <a:bodyPr wrap="none" anchor="ctr"/>
          <a:lstStyle/>
          <a:p>
            <a:endParaRPr lang="en-US"/>
          </a:p>
        </p:txBody>
      </p:sp>
      <p:sp>
        <p:nvSpPr>
          <p:cNvPr id="25603" name="Rectangle 3"/>
          <p:cNvSpPr>
            <a:spLocks noChangeArrowheads="1"/>
          </p:cNvSpPr>
          <p:nvPr/>
        </p:nvSpPr>
        <p:spPr bwMode="auto">
          <a:xfrm>
            <a:off x="3663950" y="6248400"/>
            <a:ext cx="2895600" cy="457200"/>
          </a:xfrm>
          <a:prstGeom prst="rect">
            <a:avLst/>
          </a:prstGeom>
          <a:noFill/>
          <a:ln w="12700">
            <a:noFill/>
            <a:miter lim="800000"/>
            <a:headEnd/>
            <a:tailEnd/>
          </a:ln>
        </p:spPr>
        <p:txBody>
          <a:bodyPr wrap="none" anchor="ctr"/>
          <a:lstStyle/>
          <a:p>
            <a:endParaRPr lang="en-US"/>
          </a:p>
        </p:txBody>
      </p:sp>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2" name="Title 1"/>
          <p:cNvSpPr>
            <a:spLocks noGrp="1"/>
          </p:cNvSpPr>
          <p:nvPr>
            <p:ph type="title"/>
          </p:nvPr>
        </p:nvSpPr>
        <p:spPr/>
        <p:txBody>
          <a:bodyPr>
            <a:noAutofit/>
          </a:bodyPr>
          <a:lstStyle/>
          <a:p>
            <a:pPr lvl="0"/>
            <a:r>
              <a:rPr lang="en-US" b="1" dirty="0"/>
              <a:t>Other Assets</a:t>
            </a:r>
            <a:endParaRPr lang="en-US" dirty="0"/>
          </a:p>
        </p:txBody>
      </p:sp>
      <p:sp>
        <p:nvSpPr>
          <p:cNvPr id="25605" name="Rectangle 5"/>
          <p:cNvSpPr>
            <a:spLocks noGrp="1" noChangeArrowheads="1"/>
          </p:cNvSpPr>
          <p:nvPr>
            <p:ph idx="4294967295"/>
          </p:nvPr>
        </p:nvSpPr>
        <p:spPr>
          <a:xfrm>
            <a:off x="609600" y="1676400"/>
            <a:ext cx="7683062" cy="5029200"/>
          </a:xfrm>
          <a:noFill/>
        </p:spPr>
        <p:txBody>
          <a:bodyPr lIns="90488" tIns="44450" rIns="90488" bIns="44450">
            <a:normAutofit/>
          </a:bodyPr>
          <a:lstStyle/>
          <a:p>
            <a:pPr marL="0" indent="0">
              <a:buNone/>
            </a:pPr>
            <a:endParaRPr lang="en-US" sz="2000" dirty="0">
              <a:solidFill>
                <a:srgbClr val="000000"/>
              </a:solidFill>
              <a:latin typeface="Arial"/>
            </a:endParaRPr>
          </a:p>
          <a:p>
            <a:pPr marL="0" indent="0">
              <a:buNone/>
            </a:pPr>
            <a:r>
              <a:rPr lang="en-US" sz="2800" dirty="0">
                <a:solidFill>
                  <a:srgbClr val="000000"/>
                </a:solidFill>
                <a:latin typeface="Arial"/>
              </a:rPr>
              <a:t>529 Accounts</a:t>
            </a:r>
          </a:p>
          <a:p>
            <a:pPr marL="400050" lvl="1" indent="0">
              <a:buNone/>
            </a:pPr>
            <a:r>
              <a:rPr lang="en-US" sz="2400" dirty="0">
                <a:solidFill>
                  <a:srgbClr val="000000"/>
                </a:solidFill>
                <a:latin typeface="Arial"/>
              </a:rPr>
              <a:t>If parent or student owns the 529 account, include the value of account designated for the student (exclude other 529 accounts for other kids)</a:t>
            </a:r>
          </a:p>
          <a:p>
            <a:pPr marL="0" indent="0">
              <a:buNone/>
            </a:pPr>
            <a:endParaRPr lang="en-US" sz="2000" dirty="0">
              <a:solidFill>
                <a:srgbClr val="000000"/>
              </a:solidFill>
              <a:latin typeface="Arial"/>
            </a:endParaRPr>
          </a:p>
          <a:p>
            <a:pPr marL="0" indent="0">
              <a:buNone/>
            </a:pPr>
            <a:r>
              <a:rPr lang="en-US" sz="2800" dirty="0">
                <a:solidFill>
                  <a:srgbClr val="000000"/>
                </a:solidFill>
                <a:latin typeface="Arial"/>
              </a:rPr>
              <a:t>Child Support </a:t>
            </a:r>
          </a:p>
          <a:p>
            <a:pPr marL="0" indent="0">
              <a:buNone/>
            </a:pPr>
            <a:endParaRPr lang="en-US" sz="2800" dirty="0">
              <a:solidFill>
                <a:srgbClr val="000000"/>
              </a:solidFill>
              <a:latin typeface="Arial"/>
            </a:endParaRPr>
          </a:p>
        </p:txBody>
      </p:sp>
      <p:sp>
        <p:nvSpPr>
          <p:cNvPr id="9"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33</a:t>
            </a:fld>
            <a:endParaRPr lang="en-US" dirty="0"/>
          </a:p>
        </p:txBody>
      </p:sp>
    </p:spTree>
    <p:extLst>
      <p:ext uri="{BB962C8B-B14F-4D97-AF65-F5344CB8AC3E}">
        <p14:creationId xmlns:p14="http://schemas.microsoft.com/office/powerpoint/2010/main" val="2510607788"/>
      </p:ext>
    </p:extLst>
  </p:cSld>
  <p:clrMapOvr>
    <a:masterClrMapping/>
  </p:clrMapOvr>
  <p:transition spd="med">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225550" y="6248400"/>
            <a:ext cx="1905000" cy="457200"/>
          </a:xfrm>
          <a:prstGeom prst="rect">
            <a:avLst/>
          </a:prstGeom>
          <a:noFill/>
          <a:ln w="12700">
            <a:noFill/>
            <a:miter lim="800000"/>
            <a:headEnd/>
            <a:tailEnd/>
          </a:ln>
        </p:spPr>
        <p:txBody>
          <a:bodyPr wrap="none" anchor="ctr"/>
          <a:lstStyle/>
          <a:p>
            <a:endParaRPr lang="en-US"/>
          </a:p>
        </p:txBody>
      </p:sp>
      <p:sp>
        <p:nvSpPr>
          <p:cNvPr id="25603" name="Rectangle 3"/>
          <p:cNvSpPr>
            <a:spLocks noChangeArrowheads="1"/>
          </p:cNvSpPr>
          <p:nvPr/>
        </p:nvSpPr>
        <p:spPr bwMode="auto">
          <a:xfrm>
            <a:off x="3663950" y="6248400"/>
            <a:ext cx="2895600" cy="457200"/>
          </a:xfrm>
          <a:prstGeom prst="rect">
            <a:avLst/>
          </a:prstGeom>
          <a:noFill/>
          <a:ln w="12700">
            <a:noFill/>
            <a:miter lim="800000"/>
            <a:headEnd/>
            <a:tailEnd/>
          </a:ln>
        </p:spPr>
        <p:txBody>
          <a:bodyPr wrap="none" anchor="ctr"/>
          <a:lstStyle/>
          <a:p>
            <a:endParaRPr lang="en-US"/>
          </a:p>
        </p:txBody>
      </p:sp>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2" name="Title 1"/>
          <p:cNvSpPr>
            <a:spLocks noGrp="1"/>
          </p:cNvSpPr>
          <p:nvPr>
            <p:ph type="title"/>
          </p:nvPr>
        </p:nvSpPr>
        <p:spPr/>
        <p:txBody>
          <a:bodyPr>
            <a:noAutofit/>
          </a:bodyPr>
          <a:lstStyle/>
          <a:p>
            <a:pPr lvl="0"/>
            <a:r>
              <a:rPr lang="en-US" b="1" dirty="0"/>
              <a:t>Do Not Include</a:t>
            </a:r>
            <a:endParaRPr lang="en-US" dirty="0"/>
          </a:p>
        </p:txBody>
      </p:sp>
      <p:sp>
        <p:nvSpPr>
          <p:cNvPr id="25605" name="Rectangle 5"/>
          <p:cNvSpPr>
            <a:spLocks noGrp="1" noChangeArrowheads="1"/>
          </p:cNvSpPr>
          <p:nvPr>
            <p:ph idx="4294967295"/>
          </p:nvPr>
        </p:nvSpPr>
        <p:spPr>
          <a:xfrm>
            <a:off x="609600" y="1676400"/>
            <a:ext cx="7683062" cy="5029200"/>
          </a:xfrm>
          <a:noFill/>
        </p:spPr>
        <p:txBody>
          <a:bodyPr lIns="90488" tIns="44450" rIns="90488" bIns="44450">
            <a:normAutofit/>
          </a:bodyPr>
          <a:lstStyle/>
          <a:p>
            <a:r>
              <a:rPr lang="en-US" sz="2600" dirty="0">
                <a:solidFill>
                  <a:srgbClr val="000000"/>
                </a:solidFill>
              </a:rPr>
              <a:t>Retirement accounts</a:t>
            </a:r>
          </a:p>
          <a:p>
            <a:pPr lvl="1"/>
            <a:r>
              <a:rPr lang="en-US" sz="2000" dirty="0">
                <a:solidFill>
                  <a:srgbClr val="000000"/>
                </a:solidFill>
              </a:rPr>
              <a:t>The total value of a 401K, 403B, IRA, etc. is not listed anywhere on the FAFSA </a:t>
            </a:r>
          </a:p>
          <a:p>
            <a:pPr marL="0" indent="0">
              <a:buNone/>
            </a:pPr>
            <a:r>
              <a:rPr lang="en-US" sz="2400" b="1" i="1" dirty="0">
                <a:solidFill>
                  <a:srgbClr val="000000"/>
                </a:solidFill>
              </a:rPr>
              <a:t>However </a:t>
            </a:r>
            <a:r>
              <a:rPr lang="en-US" sz="2400" dirty="0">
                <a:solidFill>
                  <a:srgbClr val="000000"/>
                </a:solidFill>
              </a:rPr>
              <a:t>– any pension distributions are considered income as reflected on the tax return</a:t>
            </a:r>
          </a:p>
          <a:p>
            <a:r>
              <a:rPr lang="en-US" sz="2600" dirty="0">
                <a:solidFill>
                  <a:srgbClr val="000000"/>
                </a:solidFill>
              </a:rPr>
              <a:t>Primary Home</a:t>
            </a:r>
          </a:p>
          <a:p>
            <a:pPr lvl="1"/>
            <a:r>
              <a:rPr lang="en-US" sz="2000" dirty="0">
                <a:solidFill>
                  <a:srgbClr val="000000"/>
                </a:solidFill>
              </a:rPr>
              <a:t>If you live in a single family home, the value of that home is not listed anywhere on the FAFSA</a:t>
            </a:r>
          </a:p>
          <a:p>
            <a:pPr marL="0" indent="0">
              <a:buNone/>
            </a:pPr>
            <a:r>
              <a:rPr lang="en-US" sz="2400" b="1" i="1" dirty="0">
                <a:solidFill>
                  <a:srgbClr val="000000"/>
                </a:solidFill>
              </a:rPr>
              <a:t>However </a:t>
            </a:r>
            <a:r>
              <a:rPr lang="en-US" sz="2400" dirty="0">
                <a:solidFill>
                  <a:srgbClr val="000000"/>
                </a:solidFill>
              </a:rPr>
              <a:t>– if you own a multi-family home, the portion you do not live in is considered an asset</a:t>
            </a:r>
          </a:p>
          <a:p>
            <a:pPr marL="0" indent="0">
              <a:buNone/>
            </a:pPr>
            <a:endParaRPr lang="en-US" sz="2000" dirty="0">
              <a:solidFill>
                <a:srgbClr val="000000"/>
              </a:solidFill>
              <a:latin typeface="Arial"/>
            </a:endParaRPr>
          </a:p>
        </p:txBody>
      </p:sp>
      <p:sp>
        <p:nvSpPr>
          <p:cNvPr id="9"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34</a:t>
            </a:fld>
            <a:endParaRPr lang="en-US" dirty="0"/>
          </a:p>
        </p:txBody>
      </p:sp>
    </p:spTree>
    <p:extLst>
      <p:ext uri="{BB962C8B-B14F-4D97-AF65-F5344CB8AC3E}">
        <p14:creationId xmlns:p14="http://schemas.microsoft.com/office/powerpoint/2010/main" val="3798957016"/>
      </p:ext>
    </p:extLst>
  </p:cSld>
  <p:clrMapOvr>
    <a:masterClrMapping/>
  </p:clrMapOvr>
  <p:transition spd="med">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Higher Education Student Assistance Authority</a:t>
            </a:r>
            <a:endParaRPr lang="en-US" dirty="0"/>
          </a:p>
        </p:txBody>
      </p:sp>
      <p:sp>
        <p:nvSpPr>
          <p:cNvPr id="4" name="Title 3"/>
          <p:cNvSpPr>
            <a:spLocks noGrp="1"/>
          </p:cNvSpPr>
          <p:nvPr>
            <p:ph type="title"/>
          </p:nvPr>
        </p:nvSpPr>
        <p:spPr>
          <a:xfrm>
            <a:off x="457200" y="558130"/>
            <a:ext cx="8229600" cy="1143000"/>
          </a:xfrm>
        </p:spPr>
        <p:txBody>
          <a:bodyPr>
            <a:normAutofit fontScale="90000"/>
          </a:bodyPr>
          <a:lstStyle/>
          <a:p>
            <a:pPr lvl="0"/>
            <a:br>
              <a:rPr lang="en-US" sz="4000" b="1" dirty="0">
                <a:solidFill>
                  <a:srgbClr val="008000"/>
                </a:solidFill>
              </a:rPr>
            </a:br>
            <a:r>
              <a:rPr lang="en-US" sz="4900" b="1" dirty="0"/>
              <a:t>Don’t Get Confused</a:t>
            </a:r>
            <a:br>
              <a:rPr lang="en-US" sz="4900" dirty="0"/>
            </a:br>
            <a:endParaRPr lang="en-US" sz="4900" dirty="0"/>
          </a:p>
        </p:txBody>
      </p:sp>
      <p:sp>
        <p:nvSpPr>
          <p:cNvPr id="6" name="TextBox 5"/>
          <p:cNvSpPr txBox="1"/>
          <p:nvPr/>
        </p:nvSpPr>
        <p:spPr>
          <a:xfrm>
            <a:off x="1198325" y="1701130"/>
            <a:ext cx="6568819" cy="3970318"/>
          </a:xfrm>
          <a:prstGeom prst="rect">
            <a:avLst/>
          </a:prstGeom>
          <a:noFill/>
        </p:spPr>
        <p:txBody>
          <a:bodyPr wrap="square" rtlCol="0">
            <a:spAutoFit/>
          </a:bodyPr>
          <a:lstStyle/>
          <a:p>
            <a:pPr marL="15875"/>
            <a:r>
              <a:rPr lang="en-US" altLang="en-US" sz="2800" dirty="0"/>
              <a:t>For the 2024-25 year:</a:t>
            </a:r>
          </a:p>
          <a:p>
            <a:pPr marL="15875"/>
            <a:endParaRPr lang="en-US" altLang="en-US" sz="2800" dirty="0"/>
          </a:p>
          <a:p>
            <a:pPr marL="15875"/>
            <a:r>
              <a:rPr lang="en-US" altLang="en-US" sz="2800" dirty="0"/>
              <a:t>Income information = 2022 tax data</a:t>
            </a:r>
          </a:p>
          <a:p>
            <a:pPr marL="15875"/>
            <a:endParaRPr lang="en-US" altLang="en-US" sz="2800" dirty="0"/>
          </a:p>
          <a:p>
            <a:pPr marL="15875"/>
            <a:r>
              <a:rPr lang="en-US" altLang="en-US" sz="2800" dirty="0"/>
              <a:t>Savings/investments = current </a:t>
            </a:r>
          </a:p>
          <a:p>
            <a:pPr marL="15875"/>
            <a:r>
              <a:rPr lang="en-US" altLang="en-US" sz="2800" dirty="0"/>
              <a:t>      (as of date of FAFSA filing)</a:t>
            </a:r>
          </a:p>
          <a:p>
            <a:pPr marL="15875"/>
            <a:endParaRPr lang="en-US" altLang="en-US" sz="2800" dirty="0"/>
          </a:p>
          <a:p>
            <a:pPr marL="15875"/>
            <a:r>
              <a:rPr lang="en-US" altLang="en-US" sz="2800" dirty="0"/>
              <a:t>Family Size = pulled from tax return</a:t>
            </a:r>
          </a:p>
          <a:p>
            <a:pPr marL="15875"/>
            <a:r>
              <a:rPr lang="en-US" altLang="en-US" sz="2800" dirty="0"/>
              <a:t>	</a:t>
            </a:r>
            <a:r>
              <a:rPr lang="en-US" altLang="en-US" sz="1800" dirty="0"/>
              <a:t>if different for coming year, can manually change</a:t>
            </a:r>
            <a:endParaRPr lang="en-US" altLang="en-US" sz="2800" dirty="0"/>
          </a:p>
        </p:txBody>
      </p:sp>
      <p:sp>
        <p:nvSpPr>
          <p:cNvPr id="15"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35</a:t>
            </a:fld>
            <a:endParaRPr lang="en-US" dirty="0"/>
          </a:p>
        </p:txBody>
      </p:sp>
    </p:spTree>
    <p:extLst>
      <p:ext uri="{BB962C8B-B14F-4D97-AF65-F5344CB8AC3E}">
        <p14:creationId xmlns:p14="http://schemas.microsoft.com/office/powerpoint/2010/main" val="19575463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14" name="Title 13"/>
          <p:cNvSpPr>
            <a:spLocks noGrp="1"/>
          </p:cNvSpPr>
          <p:nvPr>
            <p:ph type="title"/>
          </p:nvPr>
        </p:nvSpPr>
        <p:spPr/>
        <p:txBody>
          <a:bodyPr>
            <a:normAutofit/>
          </a:bodyPr>
          <a:lstStyle/>
          <a:p>
            <a:pPr lvl="0"/>
            <a:r>
              <a:rPr lang="en-US" sz="3800" b="1" dirty="0"/>
              <a:t>Click to Apply for State Aid </a:t>
            </a:r>
            <a:endParaRPr lang="en-US" sz="3800" dirty="0"/>
          </a:p>
        </p:txBody>
      </p:sp>
      <p:pic>
        <p:nvPicPr>
          <p:cNvPr id="2" name="Picture 1"/>
          <p:cNvPicPr>
            <a:picLocks noChangeAspect="1"/>
          </p:cNvPicPr>
          <p:nvPr/>
        </p:nvPicPr>
        <p:blipFill rotWithShape="1">
          <a:blip r:embed="rId3"/>
          <a:srcRect l="1804" t="2312" r="1111" b="47517"/>
          <a:stretch/>
        </p:blipFill>
        <p:spPr>
          <a:xfrm>
            <a:off x="871368" y="2674627"/>
            <a:ext cx="7519597" cy="1626555"/>
          </a:xfrm>
          <a:prstGeom prst="rect">
            <a:avLst/>
          </a:prstGeom>
          <a:ln>
            <a:solidFill>
              <a:schemeClr val="tx1"/>
            </a:solidFill>
          </a:ln>
        </p:spPr>
      </p:pic>
      <p:sp>
        <p:nvSpPr>
          <p:cNvPr id="24580" name="Right Arrow 7"/>
          <p:cNvSpPr>
            <a:spLocks noChangeArrowheads="1"/>
          </p:cNvSpPr>
          <p:nvPr/>
        </p:nvSpPr>
        <p:spPr bwMode="auto">
          <a:xfrm>
            <a:off x="92592" y="3190542"/>
            <a:ext cx="797130" cy="533400"/>
          </a:xfrm>
          <a:prstGeom prst="rightArrow">
            <a:avLst>
              <a:gd name="adj1" fmla="val 50000"/>
              <a:gd name="adj2" fmla="val 50005"/>
            </a:avLst>
          </a:prstGeom>
          <a:solidFill>
            <a:schemeClr val="accent1"/>
          </a:solidFill>
          <a:ln w="9525" algn="ctr">
            <a:solidFill>
              <a:schemeClr val="tx1"/>
            </a:solidFill>
            <a:miter lim="800000"/>
            <a:headEnd/>
            <a:tailEnd/>
          </a:ln>
        </p:spPr>
        <p:txBody>
          <a:bodyPr wrap="none"/>
          <a:lstStyle/>
          <a:p>
            <a:endParaRPr lang="en-US">
              <a:solidFill>
                <a:srgbClr val="FF0000"/>
              </a:solidFill>
            </a:endParaRPr>
          </a:p>
        </p:txBody>
      </p:sp>
      <p:grpSp>
        <p:nvGrpSpPr>
          <p:cNvPr id="13" name="Group 12"/>
          <p:cNvGrpSpPr/>
          <p:nvPr/>
        </p:nvGrpSpPr>
        <p:grpSpPr>
          <a:xfrm>
            <a:off x="1111677" y="1228585"/>
            <a:ext cx="7038975" cy="1323975"/>
            <a:chOff x="1084784" y="946330"/>
            <a:chExt cx="7038975" cy="1323975"/>
          </a:xfrm>
        </p:grpSpPr>
        <p:pic>
          <p:nvPicPr>
            <p:cNvPr id="3" name="Picture 2"/>
            <p:cNvPicPr>
              <a:picLocks noChangeAspect="1"/>
            </p:cNvPicPr>
            <p:nvPr/>
          </p:nvPicPr>
          <p:blipFill>
            <a:blip r:embed="rId4"/>
            <a:stretch>
              <a:fillRect/>
            </a:stretch>
          </p:blipFill>
          <p:spPr>
            <a:xfrm>
              <a:off x="1084784" y="946330"/>
              <a:ext cx="7038975" cy="381000"/>
            </a:xfrm>
            <a:prstGeom prst="rect">
              <a:avLst/>
            </a:prstGeom>
          </p:spPr>
        </p:pic>
        <p:pic>
          <p:nvPicPr>
            <p:cNvPr id="9" name="Picture 8"/>
            <p:cNvPicPr>
              <a:picLocks noChangeAspect="1"/>
            </p:cNvPicPr>
            <p:nvPr/>
          </p:nvPicPr>
          <p:blipFill>
            <a:blip r:embed="rId5"/>
            <a:stretch>
              <a:fillRect/>
            </a:stretch>
          </p:blipFill>
          <p:spPr>
            <a:xfrm>
              <a:off x="1084784" y="1327330"/>
              <a:ext cx="7038975" cy="942975"/>
            </a:xfrm>
            <a:prstGeom prst="rect">
              <a:avLst/>
            </a:prstGeom>
          </p:spPr>
        </p:pic>
      </p:grpSp>
      <p:sp>
        <p:nvSpPr>
          <p:cNvPr id="6" name="Rectangle 5"/>
          <p:cNvSpPr/>
          <p:nvPr/>
        </p:nvSpPr>
        <p:spPr>
          <a:xfrm>
            <a:off x="2531740" y="1350652"/>
            <a:ext cx="1870825" cy="187829"/>
          </a:xfrm>
          <a:prstGeom prst="rect">
            <a:avLst/>
          </a:prstGeom>
          <a:solidFill>
            <a:srgbClr val="335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lumMod val="75000"/>
                </a:schemeClr>
              </a:solidFill>
            </a:endParaRPr>
          </a:p>
        </p:txBody>
      </p:sp>
      <p:sp>
        <p:nvSpPr>
          <p:cNvPr id="10" name="Rectangle 9"/>
          <p:cNvSpPr/>
          <p:nvPr/>
        </p:nvSpPr>
        <p:spPr>
          <a:xfrm>
            <a:off x="276046" y="4206634"/>
            <a:ext cx="8706562" cy="1723549"/>
          </a:xfrm>
          <a:prstGeom prst="rect">
            <a:avLst/>
          </a:prstGeom>
        </p:spPr>
        <p:txBody>
          <a:bodyPr wrap="square">
            <a:spAutoFit/>
          </a:bodyPr>
          <a:lstStyle/>
          <a:p>
            <a:endParaRPr lang="en-US" sz="1600" dirty="0">
              <a:solidFill>
                <a:srgbClr val="000000"/>
              </a:solidFill>
              <a:latin typeface="Arial"/>
            </a:endParaRPr>
          </a:p>
          <a:p>
            <a:pPr lvl="1"/>
            <a:r>
              <a:rPr lang="en-US" sz="1500" dirty="0">
                <a:solidFill>
                  <a:srgbClr val="000000"/>
                </a:solidFill>
                <a:latin typeface="Arial"/>
              </a:rPr>
              <a:t>This link redirects filers to view instructions regarding the NJFAMS Student Portal.  Applicants are instructed to log into “</a:t>
            </a:r>
            <a:r>
              <a:rPr lang="en-US" sz="1500" b="1" dirty="0">
                <a:solidFill>
                  <a:srgbClr val="000000"/>
                </a:solidFill>
                <a:latin typeface="Arial"/>
              </a:rPr>
              <a:t>NJFAMS.HESAA.org</a:t>
            </a:r>
            <a:r>
              <a:rPr lang="en-US" sz="1500" dirty="0">
                <a:solidFill>
                  <a:srgbClr val="000000"/>
                </a:solidFill>
                <a:latin typeface="Arial"/>
              </a:rPr>
              <a:t>” to create a user ID and password.  In 3-5 business days, students can their check awards and eligibility status and complete any outstanding items on their “To Do” list (There is no State Application only a To-Do-List).</a:t>
            </a:r>
          </a:p>
          <a:p>
            <a:pPr lvl="1"/>
            <a:endParaRPr lang="en-US" sz="1500" dirty="0">
              <a:solidFill>
                <a:srgbClr val="000000"/>
              </a:solidFill>
              <a:latin typeface="Arial"/>
            </a:endParaRPr>
          </a:p>
          <a:p>
            <a:pPr lvl="1"/>
            <a:r>
              <a:rPr lang="en-US" sz="1500" dirty="0">
                <a:solidFill>
                  <a:srgbClr val="000000"/>
                </a:solidFill>
                <a:latin typeface="Arial"/>
              </a:rPr>
              <a:t>Please note, all notifications will be sent to the student email address listed on the FAFSA.</a:t>
            </a:r>
          </a:p>
        </p:txBody>
      </p:sp>
      <p:sp>
        <p:nvSpPr>
          <p:cNvPr id="16" name="Rectangle 15"/>
          <p:cNvSpPr/>
          <p:nvPr/>
        </p:nvSpPr>
        <p:spPr>
          <a:xfrm>
            <a:off x="1848689" y="3386781"/>
            <a:ext cx="1870825" cy="187829"/>
          </a:xfrm>
          <a:prstGeom prst="rect">
            <a:avLst/>
          </a:prstGeom>
          <a:solidFill>
            <a:srgbClr val="335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lumMod val="75000"/>
                </a:schemeClr>
              </a:solidFill>
            </a:endParaRPr>
          </a:p>
        </p:txBody>
      </p:sp>
      <p:sp>
        <p:nvSpPr>
          <p:cNvPr id="7" name="TextBox 6"/>
          <p:cNvSpPr txBox="1"/>
          <p:nvPr/>
        </p:nvSpPr>
        <p:spPr>
          <a:xfrm>
            <a:off x="1775537" y="3326437"/>
            <a:ext cx="1790875" cy="261610"/>
          </a:xfrm>
          <a:prstGeom prst="rect">
            <a:avLst/>
          </a:prstGeom>
          <a:noFill/>
        </p:spPr>
        <p:txBody>
          <a:bodyPr wrap="none" rtlCol="0">
            <a:spAutoFit/>
          </a:bodyPr>
          <a:lstStyle/>
          <a:p>
            <a:r>
              <a:rPr lang="en-US" sz="1100" b="1" dirty="0">
                <a:solidFill>
                  <a:schemeClr val="bg1"/>
                </a:solidFill>
              </a:rPr>
              <a:t>New Jersey State based</a:t>
            </a:r>
          </a:p>
        </p:txBody>
      </p:sp>
      <p:sp>
        <p:nvSpPr>
          <p:cNvPr id="15" name="TextBox 14"/>
          <p:cNvSpPr txBox="1"/>
          <p:nvPr/>
        </p:nvSpPr>
        <p:spPr>
          <a:xfrm>
            <a:off x="3485753" y="1304985"/>
            <a:ext cx="1002197" cy="276999"/>
          </a:xfrm>
          <a:prstGeom prst="rect">
            <a:avLst/>
          </a:prstGeom>
          <a:noFill/>
        </p:spPr>
        <p:txBody>
          <a:bodyPr wrap="none" rtlCol="0">
            <a:spAutoFit/>
          </a:bodyPr>
          <a:lstStyle/>
          <a:p>
            <a:r>
              <a:rPr lang="en-US" sz="1200" dirty="0">
                <a:solidFill>
                  <a:schemeClr val="bg1"/>
                </a:solidFill>
              </a:rPr>
              <a:t>2023 - 2024</a:t>
            </a:r>
          </a:p>
        </p:txBody>
      </p:sp>
      <p:sp>
        <p:nvSpPr>
          <p:cNvPr id="17"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225550" y="6248400"/>
            <a:ext cx="1905000" cy="457200"/>
          </a:xfrm>
          <a:prstGeom prst="rect">
            <a:avLst/>
          </a:prstGeom>
          <a:noFill/>
          <a:ln w="12700">
            <a:noFill/>
            <a:miter lim="800000"/>
            <a:headEnd/>
            <a:tailEnd/>
          </a:ln>
        </p:spPr>
        <p:txBody>
          <a:bodyPr wrap="none" anchor="ctr"/>
          <a:lstStyle/>
          <a:p>
            <a:endParaRPr lang="en-US"/>
          </a:p>
        </p:txBody>
      </p:sp>
      <p:sp>
        <p:nvSpPr>
          <p:cNvPr id="25603" name="Rectangle 3"/>
          <p:cNvSpPr>
            <a:spLocks noChangeArrowheads="1"/>
          </p:cNvSpPr>
          <p:nvPr/>
        </p:nvSpPr>
        <p:spPr bwMode="auto">
          <a:xfrm>
            <a:off x="3663950" y="6248400"/>
            <a:ext cx="2895600" cy="457200"/>
          </a:xfrm>
          <a:prstGeom prst="rect">
            <a:avLst/>
          </a:prstGeom>
          <a:noFill/>
          <a:ln w="12700">
            <a:noFill/>
            <a:miter lim="800000"/>
            <a:headEnd/>
            <a:tailEnd/>
          </a:ln>
        </p:spPr>
        <p:txBody>
          <a:bodyPr wrap="none" anchor="ctr"/>
          <a:lstStyle/>
          <a:p>
            <a:endParaRPr lang="en-US"/>
          </a:p>
        </p:txBody>
      </p:sp>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25604" name="Rectangle 4"/>
          <p:cNvSpPr>
            <a:spLocks noGrp="1" noChangeArrowheads="1"/>
          </p:cNvSpPr>
          <p:nvPr>
            <p:ph type="title"/>
          </p:nvPr>
        </p:nvSpPr>
        <p:spPr>
          <a:noFill/>
        </p:spPr>
        <p:txBody>
          <a:bodyPr lIns="90488" tIns="44450" rIns="90488" bIns="44450">
            <a:noAutofit/>
          </a:bodyPr>
          <a:lstStyle/>
          <a:p>
            <a:r>
              <a:rPr lang="en-US" b="1" dirty="0">
                <a:latin typeface="Arial"/>
              </a:rPr>
              <a:t>NJFAMS</a:t>
            </a:r>
          </a:p>
        </p:txBody>
      </p:sp>
      <p:sp>
        <p:nvSpPr>
          <p:cNvPr id="9"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37</a:t>
            </a:fld>
            <a:endParaRPr lang="en-US" dirty="0"/>
          </a:p>
        </p:txBody>
      </p:sp>
      <p:pic>
        <p:nvPicPr>
          <p:cNvPr id="8" name="Picture 7">
            <a:extLst>
              <a:ext uri="{FF2B5EF4-FFF2-40B4-BE49-F238E27FC236}">
                <a16:creationId xmlns:a16="http://schemas.microsoft.com/office/drawing/2014/main" id="{162AFDBB-E6AB-42B3-AD27-DED729F94A5B}"/>
              </a:ext>
            </a:extLst>
          </p:cNvPr>
          <p:cNvPicPr>
            <a:picLocks noChangeAspect="1"/>
          </p:cNvPicPr>
          <p:nvPr/>
        </p:nvPicPr>
        <p:blipFill>
          <a:blip r:embed="rId3"/>
          <a:stretch>
            <a:fillRect/>
          </a:stretch>
        </p:blipFill>
        <p:spPr>
          <a:xfrm>
            <a:off x="972173" y="1455543"/>
            <a:ext cx="7367817" cy="1245709"/>
          </a:xfrm>
          <a:prstGeom prst="rect">
            <a:avLst/>
          </a:prstGeom>
          <a:ln>
            <a:solidFill>
              <a:schemeClr val="tx1"/>
            </a:solidFill>
          </a:ln>
        </p:spPr>
      </p:pic>
      <p:sp>
        <p:nvSpPr>
          <p:cNvPr id="11" name="Right Arrow 10">
            <a:extLst>
              <a:ext uri="{FF2B5EF4-FFF2-40B4-BE49-F238E27FC236}">
                <a16:creationId xmlns:a16="http://schemas.microsoft.com/office/drawing/2014/main" id="{A4410AF6-65A8-4175-86CE-CCA58D8CC0E5}"/>
              </a:ext>
            </a:extLst>
          </p:cNvPr>
          <p:cNvSpPr/>
          <p:nvPr/>
        </p:nvSpPr>
        <p:spPr>
          <a:xfrm rot="16200000">
            <a:off x="7469920" y="2590431"/>
            <a:ext cx="637352" cy="355175"/>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BEA8879B-2955-4AD4-B0EF-930CC28BB235}"/>
              </a:ext>
            </a:extLst>
          </p:cNvPr>
          <p:cNvPicPr>
            <a:picLocks noChangeAspect="1"/>
          </p:cNvPicPr>
          <p:nvPr/>
        </p:nvPicPr>
        <p:blipFill rotWithShape="1">
          <a:blip r:embed="rId4"/>
          <a:srcRect l="406" t="3915" r="2215" b="2980"/>
          <a:stretch/>
        </p:blipFill>
        <p:spPr>
          <a:xfrm>
            <a:off x="304554" y="3083349"/>
            <a:ext cx="8678054" cy="1678507"/>
          </a:xfrm>
          <a:prstGeom prst="rect">
            <a:avLst/>
          </a:prstGeom>
          <a:ln>
            <a:solidFill>
              <a:schemeClr val="tx1"/>
            </a:solidFill>
          </a:ln>
        </p:spPr>
      </p:pic>
      <p:sp>
        <p:nvSpPr>
          <p:cNvPr id="13" name="Right Arrow 13">
            <a:extLst>
              <a:ext uri="{FF2B5EF4-FFF2-40B4-BE49-F238E27FC236}">
                <a16:creationId xmlns:a16="http://schemas.microsoft.com/office/drawing/2014/main" id="{471C5664-2410-47CC-B574-9CF5C946F01A}"/>
              </a:ext>
            </a:extLst>
          </p:cNvPr>
          <p:cNvSpPr/>
          <p:nvPr/>
        </p:nvSpPr>
        <p:spPr>
          <a:xfrm rot="10800000">
            <a:off x="1225550" y="4485401"/>
            <a:ext cx="725048" cy="341445"/>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54B1590-EDD6-4B30-8CB3-0CC6AE8B0227}"/>
              </a:ext>
            </a:extLst>
          </p:cNvPr>
          <p:cNvSpPr/>
          <p:nvPr/>
        </p:nvSpPr>
        <p:spPr>
          <a:xfrm>
            <a:off x="304554" y="4940460"/>
            <a:ext cx="8382246" cy="707886"/>
          </a:xfrm>
          <a:prstGeom prst="rect">
            <a:avLst/>
          </a:prstGeom>
        </p:spPr>
        <p:txBody>
          <a:bodyPr wrap="square">
            <a:spAutoFit/>
          </a:bodyPr>
          <a:lstStyle/>
          <a:p>
            <a:pPr marL="342900" indent="-342900">
              <a:buFont typeface="Arial" panose="020B0604020202020204" pitchFamily="34" charset="0"/>
              <a:buChar char="•"/>
            </a:pPr>
            <a:r>
              <a:rPr lang="en-US" sz="2000" dirty="0">
                <a:solidFill>
                  <a:srgbClr val="000000"/>
                </a:solidFill>
              </a:rPr>
              <a:t>All students must go to “NJGRANTS.org” </a:t>
            </a:r>
          </a:p>
          <a:p>
            <a:pPr marL="342900" indent="-342900">
              <a:buFont typeface="Arial" panose="020B0604020202020204" pitchFamily="34" charset="0"/>
              <a:buChar char="•"/>
            </a:pPr>
            <a:r>
              <a:rPr lang="en-US" sz="2000" dirty="0">
                <a:solidFill>
                  <a:srgbClr val="000000"/>
                </a:solidFill>
              </a:rPr>
              <a:t>Establish an NJFAMS Account by creating a User ID and Password </a:t>
            </a:r>
          </a:p>
        </p:txBody>
      </p:sp>
    </p:spTree>
    <p:extLst>
      <p:ext uri="{BB962C8B-B14F-4D97-AF65-F5344CB8AC3E}">
        <p14:creationId xmlns:p14="http://schemas.microsoft.com/office/powerpoint/2010/main" val="1869790523"/>
      </p:ext>
    </p:extLst>
  </p:cSld>
  <p:clrMapOvr>
    <a:masterClrMapping/>
  </p:clrMapOvr>
  <p:transition spd="med">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225550" y="6248400"/>
            <a:ext cx="1905000" cy="457200"/>
          </a:xfrm>
          <a:prstGeom prst="rect">
            <a:avLst/>
          </a:prstGeom>
          <a:noFill/>
          <a:ln w="12700">
            <a:noFill/>
            <a:miter lim="800000"/>
            <a:headEnd/>
            <a:tailEnd/>
          </a:ln>
        </p:spPr>
        <p:txBody>
          <a:bodyPr wrap="none" anchor="ctr"/>
          <a:lstStyle/>
          <a:p>
            <a:endParaRPr lang="en-US"/>
          </a:p>
        </p:txBody>
      </p:sp>
      <p:sp>
        <p:nvSpPr>
          <p:cNvPr id="25603" name="Rectangle 3"/>
          <p:cNvSpPr>
            <a:spLocks noChangeArrowheads="1"/>
          </p:cNvSpPr>
          <p:nvPr/>
        </p:nvSpPr>
        <p:spPr bwMode="auto">
          <a:xfrm>
            <a:off x="3663950" y="6248400"/>
            <a:ext cx="2895600" cy="457200"/>
          </a:xfrm>
          <a:prstGeom prst="rect">
            <a:avLst/>
          </a:prstGeom>
          <a:noFill/>
          <a:ln w="12700">
            <a:noFill/>
            <a:miter lim="800000"/>
            <a:headEnd/>
            <a:tailEnd/>
          </a:ln>
        </p:spPr>
        <p:txBody>
          <a:bodyPr wrap="none" anchor="ctr"/>
          <a:lstStyle/>
          <a:p>
            <a:endParaRPr lang="en-US"/>
          </a:p>
        </p:txBody>
      </p:sp>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25604" name="Rectangle 4"/>
          <p:cNvSpPr>
            <a:spLocks noGrp="1" noChangeArrowheads="1"/>
          </p:cNvSpPr>
          <p:nvPr>
            <p:ph type="title"/>
          </p:nvPr>
        </p:nvSpPr>
        <p:spPr>
          <a:noFill/>
        </p:spPr>
        <p:txBody>
          <a:bodyPr lIns="90488" tIns="44450" rIns="90488" bIns="44450">
            <a:noAutofit/>
          </a:bodyPr>
          <a:lstStyle/>
          <a:p>
            <a:r>
              <a:rPr lang="en-US" b="1" dirty="0">
                <a:latin typeface="Arial"/>
              </a:rPr>
              <a:t>Federal &amp; State Verification</a:t>
            </a:r>
          </a:p>
        </p:txBody>
      </p:sp>
      <p:sp>
        <p:nvSpPr>
          <p:cNvPr id="2" name="Content Placeholder 1"/>
          <p:cNvSpPr>
            <a:spLocks noGrp="1"/>
          </p:cNvSpPr>
          <p:nvPr>
            <p:ph idx="4294967295"/>
          </p:nvPr>
        </p:nvSpPr>
        <p:spPr>
          <a:xfrm>
            <a:off x="308146" y="1534510"/>
            <a:ext cx="8177042" cy="4309078"/>
          </a:xfrm>
        </p:spPr>
        <p:txBody>
          <a:bodyPr>
            <a:noAutofit/>
          </a:bodyPr>
          <a:lstStyle/>
          <a:p>
            <a:pPr marL="457200" lvl="1" indent="0">
              <a:buNone/>
            </a:pPr>
            <a:r>
              <a:rPr lang="en-US" sz="2000" dirty="0">
                <a:solidFill>
                  <a:srgbClr val="000000"/>
                </a:solidFill>
              </a:rPr>
              <a:t>Students are randomly selected, however, using the IRS DATA Retrieval Tool will reduce the likelihood of being selected</a:t>
            </a:r>
          </a:p>
          <a:p>
            <a:pPr marL="457200" lvl="1" indent="0">
              <a:buNone/>
            </a:pPr>
            <a:endParaRPr lang="en-US" sz="2000" dirty="0">
              <a:solidFill>
                <a:srgbClr val="000000"/>
              </a:solidFill>
            </a:endParaRPr>
          </a:p>
          <a:p>
            <a:pPr lvl="2"/>
            <a:r>
              <a:rPr lang="en-US" sz="2000" dirty="0"/>
              <a:t>SCHOOL is responsible for verifying information for federal aid except for special circumstances</a:t>
            </a:r>
          </a:p>
          <a:p>
            <a:pPr lvl="2"/>
            <a:r>
              <a:rPr lang="en-US" sz="2000" dirty="0"/>
              <a:t>HESAA is responsible for verifying information for State aid </a:t>
            </a:r>
          </a:p>
          <a:p>
            <a:pPr lvl="2"/>
            <a:r>
              <a:rPr lang="en-US" sz="2000" dirty="0"/>
              <a:t>Schools may send request for information by mail or e-mail</a:t>
            </a:r>
          </a:p>
          <a:p>
            <a:pPr lvl="2"/>
            <a:r>
              <a:rPr lang="en-US" sz="2000" dirty="0"/>
              <a:t>Always check your school account and NJFAMS account for required tasks</a:t>
            </a:r>
          </a:p>
          <a:p>
            <a:pPr lvl="2"/>
            <a:r>
              <a:rPr lang="en-US" sz="2000" dirty="0"/>
              <a:t>Be sure to meet verification deadlines</a:t>
            </a:r>
          </a:p>
        </p:txBody>
      </p:sp>
      <p:sp>
        <p:nvSpPr>
          <p:cNvPr id="9"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38</a:t>
            </a:fld>
            <a:endParaRPr lang="en-US" dirty="0"/>
          </a:p>
        </p:txBody>
      </p:sp>
    </p:spTree>
    <p:extLst>
      <p:ext uri="{BB962C8B-B14F-4D97-AF65-F5344CB8AC3E}">
        <p14:creationId xmlns:p14="http://schemas.microsoft.com/office/powerpoint/2010/main" val="4242716936"/>
      </p:ext>
    </p:extLst>
  </p:cSld>
  <p:clrMapOvr>
    <a:masterClrMapping/>
  </p:clrMapOvr>
  <p:transition spd="med">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225550" y="6248400"/>
            <a:ext cx="1905000" cy="457200"/>
          </a:xfrm>
          <a:prstGeom prst="rect">
            <a:avLst/>
          </a:prstGeom>
          <a:noFill/>
          <a:ln w="12700">
            <a:noFill/>
            <a:miter lim="800000"/>
            <a:headEnd/>
            <a:tailEnd/>
          </a:ln>
        </p:spPr>
        <p:txBody>
          <a:bodyPr wrap="none" anchor="ctr"/>
          <a:lstStyle/>
          <a:p>
            <a:endParaRPr lang="en-US"/>
          </a:p>
        </p:txBody>
      </p:sp>
      <p:sp>
        <p:nvSpPr>
          <p:cNvPr id="25603" name="Rectangle 3"/>
          <p:cNvSpPr>
            <a:spLocks noChangeArrowheads="1"/>
          </p:cNvSpPr>
          <p:nvPr/>
        </p:nvSpPr>
        <p:spPr bwMode="auto">
          <a:xfrm>
            <a:off x="3663950" y="6248400"/>
            <a:ext cx="2895600" cy="457200"/>
          </a:xfrm>
          <a:prstGeom prst="rect">
            <a:avLst/>
          </a:prstGeom>
          <a:noFill/>
          <a:ln w="12700">
            <a:noFill/>
            <a:miter lim="800000"/>
            <a:headEnd/>
            <a:tailEnd/>
          </a:ln>
        </p:spPr>
        <p:txBody>
          <a:bodyPr wrap="none" anchor="ctr"/>
          <a:lstStyle/>
          <a:p>
            <a:endParaRPr lang="en-US"/>
          </a:p>
        </p:txBody>
      </p:sp>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25604" name="Rectangle 4"/>
          <p:cNvSpPr>
            <a:spLocks noGrp="1" noChangeArrowheads="1"/>
          </p:cNvSpPr>
          <p:nvPr>
            <p:ph type="title"/>
          </p:nvPr>
        </p:nvSpPr>
        <p:spPr>
          <a:noFill/>
        </p:spPr>
        <p:txBody>
          <a:bodyPr lIns="90488" tIns="44450" rIns="90488" bIns="44450">
            <a:noAutofit/>
          </a:bodyPr>
          <a:lstStyle/>
          <a:p>
            <a:r>
              <a:rPr lang="en-US" b="1" dirty="0">
                <a:latin typeface="Arial"/>
              </a:rPr>
              <a:t>Common Mistakes</a:t>
            </a:r>
          </a:p>
        </p:txBody>
      </p:sp>
      <p:sp>
        <p:nvSpPr>
          <p:cNvPr id="25605" name="Rectangle 5"/>
          <p:cNvSpPr>
            <a:spLocks noGrp="1" noChangeArrowheads="1"/>
          </p:cNvSpPr>
          <p:nvPr>
            <p:ph idx="4294967295"/>
          </p:nvPr>
        </p:nvSpPr>
        <p:spPr>
          <a:xfrm>
            <a:off x="609600" y="1690278"/>
            <a:ext cx="8373008" cy="3948522"/>
          </a:xfrm>
          <a:noFill/>
        </p:spPr>
        <p:txBody>
          <a:bodyPr lIns="90488" tIns="44450" rIns="90488" bIns="44450">
            <a:normAutofit fontScale="77500" lnSpcReduction="20000"/>
          </a:bodyPr>
          <a:lstStyle/>
          <a:p>
            <a:pPr marL="465138" lvl="0" indent="-449263">
              <a:spcBef>
                <a:spcPct val="0"/>
              </a:spcBef>
              <a:spcAft>
                <a:spcPts val="600"/>
              </a:spcAft>
              <a:defRPr/>
            </a:pPr>
            <a:r>
              <a:rPr lang="en-US" sz="2600" dirty="0">
                <a:solidFill>
                  <a:srgbClr val="000000"/>
                </a:solidFill>
                <a:latin typeface="Arial"/>
              </a:rPr>
              <a:t>Student’s name as it appears on the social security card, social security number, and date of birth</a:t>
            </a:r>
          </a:p>
          <a:p>
            <a:pPr marL="465138" lvl="0" indent="-449263">
              <a:spcBef>
                <a:spcPct val="0"/>
              </a:spcBef>
              <a:spcAft>
                <a:spcPts val="600"/>
              </a:spcAft>
              <a:defRPr/>
            </a:pPr>
            <a:r>
              <a:rPr lang="en-US" sz="2600" dirty="0">
                <a:solidFill>
                  <a:srgbClr val="000000"/>
                </a:solidFill>
                <a:latin typeface="Arial"/>
              </a:rPr>
              <a:t>Number of people in the family</a:t>
            </a:r>
          </a:p>
          <a:p>
            <a:pPr marL="465138" lvl="0" indent="-449263">
              <a:spcBef>
                <a:spcPct val="0"/>
              </a:spcBef>
              <a:spcAft>
                <a:spcPts val="600"/>
              </a:spcAft>
              <a:defRPr/>
            </a:pPr>
            <a:r>
              <a:rPr lang="en-US" sz="2600" dirty="0">
                <a:solidFill>
                  <a:srgbClr val="000000"/>
                </a:solidFill>
                <a:latin typeface="Arial"/>
              </a:rPr>
              <a:t>Divorced/remarried households</a:t>
            </a:r>
          </a:p>
          <a:p>
            <a:pPr marL="465138" lvl="0" indent="-449263">
              <a:spcBef>
                <a:spcPct val="0"/>
              </a:spcBef>
              <a:spcAft>
                <a:spcPts val="600"/>
              </a:spcAft>
              <a:defRPr/>
            </a:pPr>
            <a:r>
              <a:rPr lang="en-US" sz="2600" dirty="0">
                <a:solidFill>
                  <a:srgbClr val="000000"/>
                </a:solidFill>
                <a:latin typeface="Arial"/>
              </a:rPr>
              <a:t>Taxes paid vs. taxes withheld</a:t>
            </a:r>
          </a:p>
          <a:p>
            <a:pPr marL="465138" lvl="0" indent="-449263">
              <a:spcBef>
                <a:spcPct val="0"/>
              </a:spcBef>
              <a:spcAft>
                <a:spcPts val="600"/>
              </a:spcAft>
              <a:defRPr/>
            </a:pPr>
            <a:r>
              <a:rPr lang="en-US" sz="2600" dirty="0">
                <a:solidFill>
                  <a:srgbClr val="000000"/>
                </a:solidFill>
                <a:latin typeface="Arial"/>
              </a:rPr>
              <a:t>Including untaxable social security benefits </a:t>
            </a:r>
          </a:p>
          <a:p>
            <a:pPr marL="465138" lvl="0" indent="-449263">
              <a:spcBef>
                <a:spcPct val="0"/>
              </a:spcBef>
              <a:spcAft>
                <a:spcPts val="600"/>
              </a:spcAft>
              <a:defRPr/>
            </a:pPr>
            <a:r>
              <a:rPr lang="en-US" sz="2600" dirty="0">
                <a:solidFill>
                  <a:srgbClr val="000000"/>
                </a:solidFill>
                <a:latin typeface="Arial"/>
              </a:rPr>
              <a:t>Parental and student assets</a:t>
            </a:r>
          </a:p>
          <a:p>
            <a:pPr lvl="1" indent="-334963">
              <a:spcBef>
                <a:spcPct val="0"/>
              </a:spcBef>
              <a:spcAft>
                <a:spcPts val="600"/>
              </a:spcAft>
              <a:defRPr/>
            </a:pPr>
            <a:r>
              <a:rPr lang="en-US" sz="2600" dirty="0">
                <a:solidFill>
                  <a:srgbClr val="000000"/>
                </a:solidFill>
                <a:latin typeface="Arial"/>
              </a:rPr>
              <a:t>“Zero” is an answer</a:t>
            </a:r>
          </a:p>
          <a:p>
            <a:pPr marL="465138" lvl="0" indent="-449263">
              <a:spcBef>
                <a:spcPct val="0"/>
              </a:spcBef>
              <a:spcAft>
                <a:spcPts val="600"/>
              </a:spcAft>
              <a:defRPr/>
            </a:pPr>
            <a:r>
              <a:rPr lang="en-US" sz="2600" dirty="0">
                <a:solidFill>
                  <a:srgbClr val="000000"/>
                </a:solidFill>
                <a:latin typeface="Arial"/>
              </a:rPr>
              <a:t>College grade level – NOT a graduate student</a:t>
            </a:r>
          </a:p>
          <a:p>
            <a:pPr marL="465138" lvl="0" indent="-449263">
              <a:spcBef>
                <a:spcPct val="0"/>
              </a:spcBef>
              <a:spcAft>
                <a:spcPts val="600"/>
              </a:spcAft>
              <a:defRPr/>
            </a:pPr>
            <a:r>
              <a:rPr lang="en-US" sz="2600" dirty="0">
                <a:latin typeface="Arial"/>
              </a:rPr>
              <a:t>Filing an application for the incorrect academic year</a:t>
            </a:r>
          </a:p>
          <a:p>
            <a:pPr marL="465138" lvl="0" indent="-449263">
              <a:spcBef>
                <a:spcPct val="0"/>
              </a:spcBef>
              <a:spcAft>
                <a:spcPts val="600"/>
              </a:spcAft>
              <a:defRPr/>
            </a:pPr>
            <a:r>
              <a:rPr lang="en-US" sz="2600" dirty="0">
                <a:latin typeface="Arial"/>
              </a:rPr>
              <a:t>Filing the wrong application based on student immigration status</a:t>
            </a:r>
          </a:p>
        </p:txBody>
      </p:sp>
      <p:sp>
        <p:nvSpPr>
          <p:cNvPr id="9"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39</a:t>
            </a:fld>
            <a:endParaRPr lang="en-US" dirty="0"/>
          </a:p>
        </p:txBody>
      </p:sp>
    </p:spTree>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dirty="0"/>
              <a:t>Higher Education Student Assistance Authority</a:t>
            </a:r>
          </a:p>
        </p:txBody>
      </p:sp>
      <p:sp>
        <p:nvSpPr>
          <p:cNvPr id="5123" name="Rectangle 3"/>
          <p:cNvSpPr>
            <a:spLocks noGrp="1" noChangeArrowheads="1"/>
          </p:cNvSpPr>
          <p:nvPr>
            <p:ph idx="4294967295"/>
          </p:nvPr>
        </p:nvSpPr>
        <p:spPr>
          <a:xfrm>
            <a:off x="756358" y="1484830"/>
            <a:ext cx="7965108" cy="4153970"/>
          </a:xfrm>
        </p:spPr>
        <p:txBody>
          <a:bodyPr>
            <a:normAutofit/>
          </a:bodyPr>
          <a:lstStyle/>
          <a:p>
            <a:pPr>
              <a:defRPr/>
            </a:pPr>
            <a:endParaRPr lang="en-US" sz="2800" dirty="0"/>
          </a:p>
          <a:p>
            <a:pPr>
              <a:defRPr/>
            </a:pPr>
            <a:endParaRPr lang="en-US" sz="2800" dirty="0"/>
          </a:p>
          <a:p>
            <a:pPr>
              <a:defRPr/>
            </a:pPr>
            <a:r>
              <a:rPr lang="en-US" sz="2800" dirty="0"/>
              <a:t>Includes all funds made available to students not paid directly by the family</a:t>
            </a:r>
          </a:p>
          <a:p>
            <a:pPr marL="0" indent="0">
              <a:spcBef>
                <a:spcPct val="50000"/>
              </a:spcBef>
              <a:buNone/>
            </a:pPr>
            <a:endParaRPr lang="en-US" b="0" dirty="0">
              <a:latin typeface="Arial"/>
            </a:endParaRPr>
          </a:p>
        </p:txBody>
      </p:sp>
      <p:sp>
        <p:nvSpPr>
          <p:cNvPr id="2" name="Title 1"/>
          <p:cNvSpPr>
            <a:spLocks noGrp="1"/>
          </p:cNvSpPr>
          <p:nvPr>
            <p:ph type="title"/>
          </p:nvPr>
        </p:nvSpPr>
        <p:spPr>
          <a:xfrm>
            <a:off x="491866" y="516376"/>
            <a:ext cx="8229600" cy="1143000"/>
          </a:xfrm>
        </p:spPr>
        <p:txBody>
          <a:bodyPr>
            <a:normAutofit/>
          </a:bodyPr>
          <a:lstStyle/>
          <a:p>
            <a:r>
              <a:rPr lang="en-US" b="1" dirty="0"/>
              <a:t>What is Financial Aid</a:t>
            </a:r>
            <a:endParaRPr lang="en-US" dirty="0"/>
          </a:p>
        </p:txBody>
      </p:sp>
      <p:sp>
        <p:nvSpPr>
          <p:cNvPr id="8"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4</a:t>
            </a:fld>
            <a:endParaRPr lang="en-US" dirty="0"/>
          </a:p>
        </p:txBody>
      </p:sp>
    </p:spTree>
    <p:extLst>
      <p:ext uri="{BB962C8B-B14F-4D97-AF65-F5344CB8AC3E}">
        <p14:creationId xmlns:p14="http://schemas.microsoft.com/office/powerpoint/2010/main" val="3923878255"/>
      </p:ext>
    </p:extLst>
  </p:cSld>
  <p:clrMapOvr>
    <a:masterClrMapping/>
  </p:clrMapOvr>
  <p:transition spd="med">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225550" y="6248400"/>
            <a:ext cx="1905000" cy="457200"/>
          </a:xfrm>
          <a:prstGeom prst="rect">
            <a:avLst/>
          </a:prstGeom>
          <a:noFill/>
          <a:ln w="12700">
            <a:noFill/>
            <a:miter lim="800000"/>
            <a:headEnd/>
            <a:tailEnd/>
          </a:ln>
        </p:spPr>
        <p:txBody>
          <a:bodyPr wrap="none" anchor="ctr"/>
          <a:lstStyle/>
          <a:p>
            <a:endParaRPr lang="en-US"/>
          </a:p>
        </p:txBody>
      </p:sp>
      <p:sp>
        <p:nvSpPr>
          <p:cNvPr id="25603" name="Rectangle 3"/>
          <p:cNvSpPr>
            <a:spLocks noChangeArrowheads="1"/>
          </p:cNvSpPr>
          <p:nvPr/>
        </p:nvSpPr>
        <p:spPr bwMode="auto">
          <a:xfrm>
            <a:off x="3663950" y="6248400"/>
            <a:ext cx="2895600" cy="457200"/>
          </a:xfrm>
          <a:prstGeom prst="rect">
            <a:avLst/>
          </a:prstGeom>
          <a:noFill/>
          <a:ln w="12700">
            <a:noFill/>
            <a:miter lim="800000"/>
            <a:headEnd/>
            <a:tailEnd/>
          </a:ln>
        </p:spPr>
        <p:txBody>
          <a:bodyPr wrap="none" anchor="ctr"/>
          <a:lstStyle/>
          <a:p>
            <a:endParaRPr lang="en-US"/>
          </a:p>
        </p:txBody>
      </p:sp>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2" name="Title 1"/>
          <p:cNvSpPr>
            <a:spLocks noGrp="1"/>
          </p:cNvSpPr>
          <p:nvPr>
            <p:ph type="title"/>
          </p:nvPr>
        </p:nvSpPr>
        <p:spPr/>
        <p:txBody>
          <a:bodyPr>
            <a:normAutofit/>
          </a:bodyPr>
          <a:lstStyle/>
          <a:p>
            <a:pPr lvl="0"/>
            <a:r>
              <a:rPr lang="en-US" b="1" dirty="0"/>
              <a:t>Three Key Terms</a:t>
            </a:r>
            <a:endParaRPr lang="en-US" dirty="0"/>
          </a:p>
        </p:txBody>
      </p:sp>
      <p:sp>
        <p:nvSpPr>
          <p:cNvPr id="25605" name="Rectangle 5"/>
          <p:cNvSpPr>
            <a:spLocks noGrp="1" noChangeArrowheads="1"/>
          </p:cNvSpPr>
          <p:nvPr>
            <p:ph idx="4294967295"/>
          </p:nvPr>
        </p:nvSpPr>
        <p:spPr>
          <a:xfrm>
            <a:off x="793710" y="1316736"/>
            <a:ext cx="7591598" cy="4855464"/>
          </a:xfrm>
          <a:noFill/>
        </p:spPr>
        <p:txBody>
          <a:bodyPr lIns="90488" tIns="44450" rIns="90488" bIns="44450">
            <a:normAutofit/>
          </a:bodyPr>
          <a:lstStyle/>
          <a:p>
            <a:pPr marL="280988" indent="-280988">
              <a:spcBef>
                <a:spcPct val="25000"/>
              </a:spcBef>
            </a:pPr>
            <a:r>
              <a:rPr lang="en-US" sz="4000" b="0" dirty="0">
                <a:solidFill>
                  <a:srgbClr val="000000"/>
                </a:solidFill>
                <a:latin typeface="Arial"/>
              </a:rPr>
              <a:t>SAI</a:t>
            </a:r>
          </a:p>
          <a:p>
            <a:pPr marL="681038" lvl="1" indent="-280988">
              <a:spcBef>
                <a:spcPct val="25000"/>
              </a:spcBef>
            </a:pPr>
            <a:r>
              <a:rPr lang="en-US" sz="3600" dirty="0">
                <a:solidFill>
                  <a:srgbClr val="000000"/>
                </a:solidFill>
                <a:latin typeface="Arial"/>
              </a:rPr>
              <a:t>Student Aid Index </a:t>
            </a:r>
            <a:endParaRPr lang="en-US" sz="3600" b="0" dirty="0">
              <a:solidFill>
                <a:srgbClr val="000000"/>
              </a:solidFill>
              <a:latin typeface="Arial"/>
            </a:endParaRPr>
          </a:p>
          <a:p>
            <a:pPr marL="280988" indent="-280988">
              <a:spcBef>
                <a:spcPct val="25000"/>
              </a:spcBef>
            </a:pPr>
            <a:r>
              <a:rPr lang="en-US" sz="4000" dirty="0">
                <a:solidFill>
                  <a:srgbClr val="000000"/>
                </a:solidFill>
                <a:latin typeface="Arial"/>
              </a:rPr>
              <a:t>COA</a:t>
            </a:r>
          </a:p>
          <a:p>
            <a:pPr marL="681038" lvl="1" indent="-280988">
              <a:spcBef>
                <a:spcPct val="25000"/>
              </a:spcBef>
            </a:pPr>
            <a:r>
              <a:rPr lang="en-US" sz="3600" dirty="0">
                <a:solidFill>
                  <a:srgbClr val="000000"/>
                </a:solidFill>
                <a:latin typeface="Arial"/>
              </a:rPr>
              <a:t>Cost of Attendance</a:t>
            </a:r>
          </a:p>
          <a:p>
            <a:pPr marL="280988" indent="-280988">
              <a:spcBef>
                <a:spcPct val="25000"/>
              </a:spcBef>
            </a:pPr>
            <a:r>
              <a:rPr lang="en-US" sz="4000" b="0" dirty="0">
                <a:solidFill>
                  <a:srgbClr val="000000"/>
                </a:solidFill>
                <a:latin typeface="Arial"/>
              </a:rPr>
              <a:t>Need</a:t>
            </a:r>
          </a:p>
        </p:txBody>
      </p:sp>
      <p:sp>
        <p:nvSpPr>
          <p:cNvPr id="9"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40</a:t>
            </a:fld>
            <a:endParaRPr lang="en-US" dirty="0"/>
          </a:p>
        </p:txBody>
      </p:sp>
    </p:spTree>
  </p:cSld>
  <p:clrMapOvr>
    <a:masterClrMapping/>
  </p:clrMapOvr>
  <p:transition spd="med">
    <p:wipe dir="r"/>
  </p:transition>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26626" name="Rectangle 2"/>
          <p:cNvSpPr>
            <a:spLocks noGrp="1" noChangeArrowheads="1"/>
          </p:cNvSpPr>
          <p:nvPr>
            <p:ph type="title"/>
          </p:nvPr>
        </p:nvSpPr>
        <p:spPr>
          <a:xfrm>
            <a:off x="457200" y="515271"/>
            <a:ext cx="8229600" cy="1143000"/>
          </a:xfrm>
        </p:spPr>
        <p:txBody>
          <a:bodyPr>
            <a:noAutofit/>
          </a:bodyPr>
          <a:lstStyle/>
          <a:p>
            <a:r>
              <a:rPr lang="en-US" b="1" dirty="0"/>
              <a:t>What Is The Student Aid Index (SAI)?</a:t>
            </a:r>
            <a:endParaRPr lang="en-US" b="1" dirty="0">
              <a:latin typeface="Arial"/>
            </a:endParaRPr>
          </a:p>
        </p:txBody>
      </p:sp>
      <p:sp>
        <p:nvSpPr>
          <p:cNvPr id="73731" name="Rectangle 3"/>
          <p:cNvSpPr>
            <a:spLocks noGrp="1" noChangeArrowheads="1"/>
          </p:cNvSpPr>
          <p:nvPr>
            <p:ph idx="4294967295"/>
          </p:nvPr>
        </p:nvSpPr>
        <p:spPr>
          <a:xfrm>
            <a:off x="1043280" y="2112579"/>
            <a:ext cx="7164609" cy="3658650"/>
          </a:xfrm>
        </p:spPr>
        <p:txBody>
          <a:bodyPr>
            <a:normAutofit/>
          </a:bodyPr>
          <a:lstStyle/>
          <a:p>
            <a:pPr>
              <a:spcBef>
                <a:spcPct val="50000"/>
              </a:spcBef>
            </a:pPr>
            <a:r>
              <a:rPr lang="en-US" sz="2400" dirty="0"/>
              <a:t>SAI is determined by a federal formula that calculates need using the information you supplied on the FAFSA </a:t>
            </a:r>
          </a:p>
          <a:p>
            <a:pPr>
              <a:spcBef>
                <a:spcPct val="50000"/>
              </a:spcBef>
            </a:pPr>
            <a:r>
              <a:rPr lang="en-US" sz="2400" dirty="0"/>
              <a:t>SAI is used to create your financial aid package</a:t>
            </a:r>
          </a:p>
          <a:p>
            <a:pPr>
              <a:spcBef>
                <a:spcPct val="50000"/>
              </a:spcBef>
            </a:pPr>
            <a:r>
              <a:rPr lang="en-US" sz="2400" dirty="0"/>
              <a:t>SAI &amp; Financial Need are guidelines used by </a:t>
            </a:r>
            <a:br>
              <a:rPr lang="en-US" sz="2400" dirty="0"/>
            </a:br>
            <a:r>
              <a:rPr lang="en-US" sz="2400" dirty="0"/>
              <a:t>schools to determine an aid package</a:t>
            </a:r>
          </a:p>
          <a:p>
            <a:pPr>
              <a:spcBef>
                <a:spcPct val="50000"/>
              </a:spcBef>
            </a:pPr>
            <a:r>
              <a:rPr lang="en-US" sz="2400" dirty="0"/>
              <a:t>SAI measures your family’s financial strength</a:t>
            </a:r>
          </a:p>
        </p:txBody>
      </p:sp>
      <p:sp>
        <p:nvSpPr>
          <p:cNvPr id="7"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41</a:t>
            </a:fld>
            <a:endParaRPr lang="en-US" dirty="0"/>
          </a:p>
        </p:txBody>
      </p:sp>
    </p:spTree>
  </p:cSld>
  <p:clrMapOvr>
    <a:masterClrMapping/>
  </p:clrMapOvr>
  <p:transition advClick="0">
    <p:zo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225550" y="6248400"/>
            <a:ext cx="1905000" cy="457200"/>
          </a:xfrm>
          <a:prstGeom prst="rect">
            <a:avLst/>
          </a:prstGeom>
          <a:noFill/>
          <a:ln w="12700">
            <a:noFill/>
            <a:miter lim="800000"/>
            <a:headEnd/>
            <a:tailEnd/>
          </a:ln>
        </p:spPr>
        <p:txBody>
          <a:bodyPr wrap="none" anchor="ctr"/>
          <a:lstStyle/>
          <a:p>
            <a:endParaRPr lang="en-US"/>
          </a:p>
        </p:txBody>
      </p:sp>
      <p:sp>
        <p:nvSpPr>
          <p:cNvPr id="25603" name="Rectangle 3"/>
          <p:cNvSpPr>
            <a:spLocks noChangeArrowheads="1"/>
          </p:cNvSpPr>
          <p:nvPr/>
        </p:nvSpPr>
        <p:spPr bwMode="auto">
          <a:xfrm>
            <a:off x="3663950" y="6248400"/>
            <a:ext cx="2895600" cy="457200"/>
          </a:xfrm>
          <a:prstGeom prst="rect">
            <a:avLst/>
          </a:prstGeom>
          <a:noFill/>
          <a:ln w="12700">
            <a:noFill/>
            <a:miter lim="800000"/>
            <a:headEnd/>
            <a:tailEnd/>
          </a:ln>
        </p:spPr>
        <p:txBody>
          <a:bodyPr wrap="none" anchor="ctr"/>
          <a:lstStyle/>
          <a:p>
            <a:endParaRPr lang="en-US"/>
          </a:p>
        </p:txBody>
      </p:sp>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2" name="Title 1"/>
          <p:cNvSpPr>
            <a:spLocks noGrp="1"/>
          </p:cNvSpPr>
          <p:nvPr>
            <p:ph type="title"/>
          </p:nvPr>
        </p:nvSpPr>
        <p:spPr/>
        <p:txBody>
          <a:bodyPr>
            <a:normAutofit/>
          </a:bodyPr>
          <a:lstStyle/>
          <a:p>
            <a:pPr lvl="0"/>
            <a:r>
              <a:rPr lang="en-US" b="1" dirty="0"/>
              <a:t>Cost of Attendance</a:t>
            </a:r>
            <a:endParaRPr lang="en-US" dirty="0"/>
          </a:p>
        </p:txBody>
      </p:sp>
      <p:sp>
        <p:nvSpPr>
          <p:cNvPr id="25605" name="Rectangle 5"/>
          <p:cNvSpPr>
            <a:spLocks noGrp="1" noChangeArrowheads="1"/>
          </p:cNvSpPr>
          <p:nvPr>
            <p:ph idx="4294967295"/>
          </p:nvPr>
        </p:nvSpPr>
        <p:spPr>
          <a:xfrm>
            <a:off x="909324" y="1455543"/>
            <a:ext cx="7591598" cy="4364421"/>
          </a:xfrm>
          <a:noFill/>
        </p:spPr>
        <p:txBody>
          <a:bodyPr lIns="90488" tIns="44450" rIns="90488" bIns="44450">
            <a:normAutofit/>
          </a:bodyPr>
          <a:lstStyle/>
          <a:p>
            <a:pPr marL="280988" indent="-280988">
              <a:spcBef>
                <a:spcPct val="25000"/>
              </a:spcBef>
            </a:pPr>
            <a:r>
              <a:rPr lang="en-US" sz="2800" b="0" dirty="0">
                <a:solidFill>
                  <a:srgbClr val="000000"/>
                </a:solidFill>
                <a:latin typeface="Arial"/>
              </a:rPr>
              <a:t>Tuition and fees - direct</a:t>
            </a:r>
          </a:p>
          <a:p>
            <a:pPr marL="280988" indent="-280988">
              <a:spcBef>
                <a:spcPct val="25000"/>
              </a:spcBef>
            </a:pPr>
            <a:r>
              <a:rPr lang="en-US" sz="2800" b="0" dirty="0">
                <a:solidFill>
                  <a:srgbClr val="000000"/>
                </a:solidFill>
                <a:latin typeface="Arial"/>
              </a:rPr>
              <a:t>Room and food – direct or indirect</a:t>
            </a:r>
          </a:p>
          <a:p>
            <a:pPr marL="280988" indent="-280988">
              <a:spcBef>
                <a:spcPct val="25000"/>
              </a:spcBef>
            </a:pPr>
            <a:r>
              <a:rPr lang="en-US" sz="2800" b="0" dirty="0">
                <a:solidFill>
                  <a:srgbClr val="000000"/>
                </a:solidFill>
                <a:latin typeface="Arial"/>
              </a:rPr>
              <a:t>Books, supplies, equipment – direct but not billed</a:t>
            </a:r>
          </a:p>
          <a:p>
            <a:pPr marL="280988" indent="-280988">
              <a:spcBef>
                <a:spcPct val="25000"/>
              </a:spcBef>
            </a:pPr>
            <a:r>
              <a:rPr lang="en-US" sz="2800" dirty="0">
                <a:solidFill>
                  <a:srgbClr val="000000"/>
                </a:solidFill>
                <a:latin typeface="Arial"/>
              </a:rPr>
              <a:t>Federal loan fees - direct</a:t>
            </a:r>
            <a:endParaRPr lang="en-US" sz="2800" b="0" dirty="0">
              <a:solidFill>
                <a:srgbClr val="000000"/>
              </a:solidFill>
              <a:latin typeface="Arial"/>
            </a:endParaRPr>
          </a:p>
          <a:p>
            <a:pPr marL="280988" indent="-280988">
              <a:spcBef>
                <a:spcPct val="25000"/>
              </a:spcBef>
            </a:pPr>
            <a:r>
              <a:rPr lang="en-US" sz="2800" b="0" dirty="0">
                <a:solidFill>
                  <a:srgbClr val="000000"/>
                </a:solidFill>
                <a:latin typeface="Arial"/>
              </a:rPr>
              <a:t>Transportation – indirect</a:t>
            </a:r>
          </a:p>
          <a:p>
            <a:pPr marL="280988" indent="-280988">
              <a:spcBef>
                <a:spcPct val="25000"/>
              </a:spcBef>
            </a:pPr>
            <a:r>
              <a:rPr lang="en-US" sz="2800" dirty="0">
                <a:solidFill>
                  <a:srgbClr val="000000"/>
                </a:solidFill>
                <a:latin typeface="Arial"/>
              </a:rPr>
              <a:t>Miscellaneous – indirect</a:t>
            </a:r>
          </a:p>
          <a:p>
            <a:pPr marL="280988" indent="-280988">
              <a:spcBef>
                <a:spcPct val="25000"/>
              </a:spcBef>
            </a:pPr>
            <a:endParaRPr lang="en-US" sz="2400" b="0" dirty="0">
              <a:solidFill>
                <a:srgbClr val="000000"/>
              </a:solidFill>
              <a:latin typeface="Arial"/>
            </a:endParaRPr>
          </a:p>
        </p:txBody>
      </p:sp>
      <p:sp>
        <p:nvSpPr>
          <p:cNvPr id="9"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42</a:t>
            </a:fld>
            <a:endParaRPr lang="en-US" dirty="0"/>
          </a:p>
        </p:txBody>
      </p:sp>
    </p:spTree>
    <p:extLst>
      <p:ext uri="{BB962C8B-B14F-4D97-AF65-F5344CB8AC3E}">
        <p14:creationId xmlns:p14="http://schemas.microsoft.com/office/powerpoint/2010/main" val="242758333"/>
      </p:ext>
    </p:extLst>
  </p:cSld>
  <p:clrMapOvr>
    <a:masterClrMapping/>
  </p:clrMapOvr>
  <p:transition spd="med">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r>
              <a:rPr lang="en-US"/>
              <a:t>Higher Education Student Assistance Authority</a:t>
            </a:r>
            <a:endParaRPr lang="en-US" dirty="0"/>
          </a:p>
        </p:txBody>
      </p:sp>
      <p:sp>
        <p:nvSpPr>
          <p:cNvPr id="2" name="Title 1"/>
          <p:cNvSpPr>
            <a:spLocks noGrp="1"/>
          </p:cNvSpPr>
          <p:nvPr>
            <p:ph type="title"/>
          </p:nvPr>
        </p:nvSpPr>
        <p:spPr/>
        <p:txBody>
          <a:bodyPr>
            <a:normAutofit/>
          </a:bodyPr>
          <a:lstStyle/>
          <a:p>
            <a:pPr lvl="0"/>
            <a:r>
              <a:rPr lang="en-US" b="1" dirty="0"/>
              <a:t>Unexpected Costs</a:t>
            </a:r>
            <a:endParaRPr lang="en-US" dirty="0"/>
          </a:p>
        </p:txBody>
      </p:sp>
      <p:sp>
        <p:nvSpPr>
          <p:cNvPr id="3" name="Content Placeholder 2"/>
          <p:cNvSpPr>
            <a:spLocks noGrp="1"/>
          </p:cNvSpPr>
          <p:nvPr>
            <p:ph idx="4294967295"/>
          </p:nvPr>
        </p:nvSpPr>
        <p:spPr>
          <a:xfrm>
            <a:off x="980464" y="1482172"/>
            <a:ext cx="7675638" cy="3224460"/>
          </a:xfrm>
        </p:spPr>
        <p:txBody>
          <a:bodyPr>
            <a:normAutofit/>
          </a:bodyPr>
          <a:lstStyle/>
          <a:p>
            <a:r>
              <a:rPr lang="en-US" sz="2400" dirty="0">
                <a:solidFill>
                  <a:srgbClr val="000000"/>
                </a:solidFill>
              </a:rPr>
              <a:t>Remediation Classes: </a:t>
            </a:r>
            <a:r>
              <a:rPr lang="en-US" sz="2400" dirty="0">
                <a:solidFill>
                  <a:srgbClr val="660066"/>
                </a:solidFill>
              </a:rPr>
              <a:t>extra 1 – 2 semesters </a:t>
            </a:r>
          </a:p>
          <a:p>
            <a:r>
              <a:rPr lang="en-US" sz="2400" dirty="0">
                <a:solidFill>
                  <a:srgbClr val="000000"/>
                </a:solidFill>
              </a:rPr>
              <a:t>Change in major: </a:t>
            </a:r>
            <a:r>
              <a:rPr lang="en-US" sz="2400" dirty="0">
                <a:solidFill>
                  <a:srgbClr val="660066"/>
                </a:solidFill>
              </a:rPr>
              <a:t>1 – 2 years in addition</a:t>
            </a:r>
          </a:p>
          <a:p>
            <a:r>
              <a:rPr lang="en-US" sz="2400" dirty="0">
                <a:solidFill>
                  <a:srgbClr val="000000"/>
                </a:solidFill>
              </a:rPr>
              <a:t>Transferring: </a:t>
            </a:r>
            <a:r>
              <a:rPr lang="en-US" sz="2400" dirty="0">
                <a:solidFill>
                  <a:srgbClr val="660066"/>
                </a:solidFill>
              </a:rPr>
              <a:t>possible extra semester</a:t>
            </a:r>
          </a:p>
          <a:p>
            <a:r>
              <a:rPr lang="en-US" sz="2400" dirty="0">
                <a:solidFill>
                  <a:srgbClr val="000000"/>
                </a:solidFill>
              </a:rPr>
              <a:t>Unpaid internships: </a:t>
            </a:r>
            <a:r>
              <a:rPr lang="en-US" sz="2400" dirty="0">
                <a:solidFill>
                  <a:srgbClr val="660066"/>
                </a:solidFill>
              </a:rPr>
              <a:t>loss of Summer wages</a:t>
            </a:r>
          </a:p>
          <a:p>
            <a:r>
              <a:rPr lang="en-US" sz="2400" dirty="0">
                <a:solidFill>
                  <a:srgbClr val="000000"/>
                </a:solidFill>
              </a:rPr>
              <a:t>Study Abroad, Spring break, trips home and </a:t>
            </a:r>
            <a:br>
              <a:rPr lang="en-US" sz="2400" dirty="0">
                <a:solidFill>
                  <a:srgbClr val="000000"/>
                </a:solidFill>
              </a:rPr>
            </a:br>
            <a:r>
              <a:rPr lang="en-US" sz="2400" dirty="0">
                <a:solidFill>
                  <a:srgbClr val="000000"/>
                </a:solidFill>
              </a:rPr>
              <a:t>pledging costs</a:t>
            </a:r>
          </a:p>
          <a:p>
            <a:r>
              <a:rPr lang="en-US" sz="2400" dirty="0">
                <a:solidFill>
                  <a:srgbClr val="000000"/>
                </a:solidFill>
              </a:rPr>
              <a:t>Moving expenses and Summer storage</a:t>
            </a:r>
          </a:p>
        </p:txBody>
      </p:sp>
      <p:sp>
        <p:nvSpPr>
          <p:cNvPr id="10" name="Slide Number Placeholder 4"/>
          <p:cNvSpPr txBox="1">
            <a:spLocks/>
          </p:cNvSpPr>
          <p:nvPr/>
        </p:nvSpPr>
        <p:spPr>
          <a:xfrm>
            <a:off x="121758" y="6509697"/>
            <a:ext cx="410453"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800" kern="1200">
                <a:solidFill>
                  <a:schemeClr val="accent4">
                    <a:lumMod val="75000"/>
                  </a:schemeClr>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fld id="{54D4204F-812D-4FC5-9E71-D2C3C37E9CCE}" type="slidenum">
              <a:rPr lang="en-US" smtClean="0"/>
              <a:pPr>
                <a:defRPr/>
              </a:pPr>
              <a:t>43</a:t>
            </a:fld>
            <a:endParaRPr lang="en-US" dirty="0"/>
          </a:p>
        </p:txBody>
      </p:sp>
      <p:sp>
        <p:nvSpPr>
          <p:cNvPr id="8"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225550" y="6248400"/>
            <a:ext cx="1905000" cy="457200"/>
          </a:xfrm>
          <a:prstGeom prst="rect">
            <a:avLst/>
          </a:prstGeom>
          <a:noFill/>
          <a:ln w="12700">
            <a:noFill/>
            <a:miter lim="800000"/>
            <a:headEnd/>
            <a:tailEnd/>
          </a:ln>
        </p:spPr>
        <p:txBody>
          <a:bodyPr wrap="none" anchor="ctr"/>
          <a:lstStyle/>
          <a:p>
            <a:endParaRPr lang="en-US"/>
          </a:p>
        </p:txBody>
      </p:sp>
      <p:sp>
        <p:nvSpPr>
          <p:cNvPr id="25603" name="Rectangle 3"/>
          <p:cNvSpPr>
            <a:spLocks noChangeArrowheads="1"/>
          </p:cNvSpPr>
          <p:nvPr/>
        </p:nvSpPr>
        <p:spPr bwMode="auto">
          <a:xfrm>
            <a:off x="3663950" y="6248400"/>
            <a:ext cx="2895600" cy="457200"/>
          </a:xfrm>
          <a:prstGeom prst="rect">
            <a:avLst/>
          </a:prstGeom>
          <a:noFill/>
          <a:ln w="12700">
            <a:noFill/>
            <a:miter lim="800000"/>
            <a:headEnd/>
            <a:tailEnd/>
          </a:ln>
        </p:spPr>
        <p:txBody>
          <a:bodyPr wrap="none" anchor="ctr"/>
          <a:lstStyle/>
          <a:p>
            <a:endParaRPr lang="en-US"/>
          </a:p>
        </p:txBody>
      </p:sp>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2" name="Title 1"/>
          <p:cNvSpPr>
            <a:spLocks noGrp="1"/>
          </p:cNvSpPr>
          <p:nvPr>
            <p:ph type="title"/>
          </p:nvPr>
        </p:nvSpPr>
        <p:spPr/>
        <p:txBody>
          <a:bodyPr>
            <a:normAutofit/>
          </a:bodyPr>
          <a:lstStyle/>
          <a:p>
            <a:pPr lvl="0"/>
            <a:r>
              <a:rPr lang="en-US" b="1" dirty="0"/>
              <a:t>Determining Aid Eligibility</a:t>
            </a:r>
            <a:endParaRPr lang="en-US" dirty="0"/>
          </a:p>
        </p:txBody>
      </p:sp>
      <p:sp>
        <p:nvSpPr>
          <p:cNvPr id="25605" name="Rectangle 5"/>
          <p:cNvSpPr>
            <a:spLocks noGrp="1" noChangeArrowheads="1"/>
          </p:cNvSpPr>
          <p:nvPr>
            <p:ph idx="4294967295"/>
          </p:nvPr>
        </p:nvSpPr>
        <p:spPr>
          <a:xfrm>
            <a:off x="793710" y="1807778"/>
            <a:ext cx="6426897" cy="4364421"/>
          </a:xfrm>
          <a:noFill/>
        </p:spPr>
        <p:txBody>
          <a:bodyPr lIns="90488" tIns="44450" rIns="90488" bIns="44450">
            <a:normAutofit/>
          </a:bodyPr>
          <a:lstStyle/>
          <a:p>
            <a:pPr marL="0" indent="0" algn="ctr">
              <a:spcBef>
                <a:spcPct val="25000"/>
              </a:spcBef>
              <a:buNone/>
            </a:pPr>
            <a:r>
              <a:rPr lang="en-US" sz="2400" dirty="0">
                <a:solidFill>
                  <a:srgbClr val="000000"/>
                </a:solidFill>
                <a:latin typeface="Arial"/>
              </a:rPr>
              <a:t>    </a:t>
            </a:r>
            <a:r>
              <a:rPr lang="en-US" sz="6000" b="0" dirty="0">
                <a:solidFill>
                  <a:srgbClr val="000000"/>
                </a:solidFill>
                <a:latin typeface="Arial"/>
              </a:rPr>
              <a:t>COA</a:t>
            </a:r>
          </a:p>
          <a:p>
            <a:pPr algn="ctr">
              <a:spcBef>
                <a:spcPct val="25000"/>
              </a:spcBef>
              <a:buFontTx/>
              <a:buChar char="-"/>
            </a:pPr>
            <a:r>
              <a:rPr lang="en-US" sz="6000" u="sng" dirty="0">
                <a:solidFill>
                  <a:srgbClr val="000000"/>
                </a:solidFill>
                <a:latin typeface="Arial"/>
              </a:rPr>
              <a:t>SAI</a:t>
            </a:r>
          </a:p>
          <a:p>
            <a:pPr marL="0" indent="0" algn="ctr">
              <a:spcBef>
                <a:spcPct val="25000"/>
              </a:spcBef>
              <a:buNone/>
            </a:pPr>
            <a:r>
              <a:rPr lang="en-US" sz="6000" dirty="0">
                <a:solidFill>
                  <a:srgbClr val="000000"/>
                </a:solidFill>
                <a:latin typeface="Arial"/>
              </a:rPr>
              <a:t>    NEED</a:t>
            </a:r>
            <a:endParaRPr lang="en-US" sz="6000" b="0" dirty="0">
              <a:solidFill>
                <a:srgbClr val="000000"/>
              </a:solidFill>
              <a:latin typeface="Arial"/>
            </a:endParaRPr>
          </a:p>
        </p:txBody>
      </p:sp>
      <p:sp>
        <p:nvSpPr>
          <p:cNvPr id="9"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44</a:t>
            </a:fld>
            <a:endParaRPr lang="en-US" dirty="0"/>
          </a:p>
        </p:txBody>
      </p:sp>
    </p:spTree>
    <p:extLst>
      <p:ext uri="{BB962C8B-B14F-4D97-AF65-F5344CB8AC3E}">
        <p14:creationId xmlns:p14="http://schemas.microsoft.com/office/powerpoint/2010/main" val="1464642580"/>
      </p:ext>
    </p:extLst>
  </p:cSld>
  <p:clrMapOvr>
    <a:masterClrMapping/>
  </p:clrMapOvr>
  <p:transition spd="med">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225550" y="6248400"/>
            <a:ext cx="1905000" cy="457200"/>
          </a:xfrm>
          <a:prstGeom prst="rect">
            <a:avLst/>
          </a:prstGeom>
          <a:noFill/>
          <a:ln w="12700">
            <a:noFill/>
            <a:miter lim="800000"/>
            <a:headEnd/>
            <a:tailEnd/>
          </a:ln>
        </p:spPr>
        <p:txBody>
          <a:bodyPr wrap="none" anchor="ctr"/>
          <a:lstStyle/>
          <a:p>
            <a:endParaRPr lang="en-US"/>
          </a:p>
        </p:txBody>
      </p:sp>
      <p:sp>
        <p:nvSpPr>
          <p:cNvPr id="25603" name="Rectangle 3"/>
          <p:cNvSpPr>
            <a:spLocks noChangeArrowheads="1"/>
          </p:cNvSpPr>
          <p:nvPr/>
        </p:nvSpPr>
        <p:spPr bwMode="auto">
          <a:xfrm>
            <a:off x="3663950" y="6248400"/>
            <a:ext cx="2895600" cy="457200"/>
          </a:xfrm>
          <a:prstGeom prst="rect">
            <a:avLst/>
          </a:prstGeom>
          <a:noFill/>
          <a:ln w="12700">
            <a:noFill/>
            <a:miter lim="800000"/>
            <a:headEnd/>
            <a:tailEnd/>
          </a:ln>
        </p:spPr>
        <p:txBody>
          <a:bodyPr wrap="none" anchor="ctr"/>
          <a:lstStyle/>
          <a:p>
            <a:endParaRPr lang="en-US"/>
          </a:p>
        </p:txBody>
      </p:sp>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2" name="Title 1"/>
          <p:cNvSpPr>
            <a:spLocks noGrp="1"/>
          </p:cNvSpPr>
          <p:nvPr>
            <p:ph type="title"/>
          </p:nvPr>
        </p:nvSpPr>
        <p:spPr/>
        <p:txBody>
          <a:bodyPr>
            <a:normAutofit/>
          </a:bodyPr>
          <a:lstStyle/>
          <a:p>
            <a:pPr lvl="0"/>
            <a:r>
              <a:rPr lang="en-US" b="1" dirty="0"/>
              <a:t>Financial Aid Packaging</a:t>
            </a:r>
            <a:endParaRPr lang="en-US" dirty="0"/>
          </a:p>
        </p:txBody>
      </p:sp>
      <p:sp>
        <p:nvSpPr>
          <p:cNvPr id="25605" name="Rectangle 5"/>
          <p:cNvSpPr>
            <a:spLocks noGrp="1" noChangeArrowheads="1"/>
          </p:cNvSpPr>
          <p:nvPr>
            <p:ph idx="4294967295"/>
          </p:nvPr>
        </p:nvSpPr>
        <p:spPr>
          <a:xfrm>
            <a:off x="1184111" y="1650124"/>
            <a:ext cx="6426897" cy="4169840"/>
          </a:xfrm>
          <a:noFill/>
        </p:spPr>
        <p:txBody>
          <a:bodyPr lIns="90488" tIns="44450" rIns="90488" bIns="44450">
            <a:normAutofit lnSpcReduction="10000"/>
          </a:bodyPr>
          <a:lstStyle/>
          <a:p>
            <a:pPr marL="0" indent="0">
              <a:spcBef>
                <a:spcPct val="25000"/>
              </a:spcBef>
              <a:buNone/>
            </a:pPr>
            <a:r>
              <a:rPr lang="en-US" sz="2800" dirty="0">
                <a:solidFill>
                  <a:srgbClr val="000000"/>
                </a:solidFill>
                <a:latin typeface="Arial"/>
              </a:rPr>
              <a:t>There is a standard order of who aid is packaged:</a:t>
            </a:r>
          </a:p>
          <a:p>
            <a:pPr>
              <a:spcBef>
                <a:spcPct val="25000"/>
              </a:spcBef>
            </a:pPr>
            <a:r>
              <a:rPr lang="en-US" sz="2800" dirty="0">
                <a:solidFill>
                  <a:srgbClr val="000000"/>
                </a:solidFill>
                <a:latin typeface="Arial"/>
              </a:rPr>
              <a:t>Entitlement/formula driven awards</a:t>
            </a:r>
          </a:p>
          <a:p>
            <a:pPr lvl="1">
              <a:spcBef>
                <a:spcPct val="25000"/>
              </a:spcBef>
            </a:pPr>
            <a:r>
              <a:rPr lang="en-US" sz="2400" dirty="0">
                <a:solidFill>
                  <a:srgbClr val="000000"/>
                </a:solidFill>
                <a:latin typeface="Arial"/>
              </a:rPr>
              <a:t>Pell Grants</a:t>
            </a:r>
          </a:p>
          <a:p>
            <a:pPr lvl="1">
              <a:spcBef>
                <a:spcPct val="25000"/>
              </a:spcBef>
            </a:pPr>
            <a:r>
              <a:rPr lang="en-US" sz="2400" dirty="0">
                <a:solidFill>
                  <a:srgbClr val="000000"/>
                </a:solidFill>
                <a:latin typeface="Arial"/>
              </a:rPr>
              <a:t>NJ TAG Grants</a:t>
            </a:r>
          </a:p>
          <a:p>
            <a:pPr lvl="1">
              <a:spcBef>
                <a:spcPct val="25000"/>
              </a:spcBef>
            </a:pPr>
            <a:r>
              <a:rPr lang="en-US" sz="2400" dirty="0">
                <a:solidFill>
                  <a:srgbClr val="000000"/>
                </a:solidFill>
              </a:rPr>
              <a:t>Other federal aid (SEOG, FWS)</a:t>
            </a:r>
            <a:endParaRPr lang="en-US" sz="2400" dirty="0">
              <a:solidFill>
                <a:srgbClr val="000000"/>
              </a:solidFill>
              <a:latin typeface="Arial"/>
            </a:endParaRPr>
          </a:p>
          <a:p>
            <a:pPr>
              <a:spcBef>
                <a:spcPct val="25000"/>
              </a:spcBef>
            </a:pPr>
            <a:r>
              <a:rPr lang="en-US" sz="2800" dirty="0">
                <a:solidFill>
                  <a:srgbClr val="000000"/>
                </a:solidFill>
                <a:latin typeface="Arial"/>
              </a:rPr>
              <a:t>Federal Stafford Direct Student Loans</a:t>
            </a:r>
          </a:p>
          <a:p>
            <a:pPr>
              <a:spcBef>
                <a:spcPct val="25000"/>
              </a:spcBef>
            </a:pPr>
            <a:r>
              <a:rPr lang="en-US" sz="2800" dirty="0">
                <a:solidFill>
                  <a:srgbClr val="000000"/>
                </a:solidFill>
                <a:latin typeface="Arial"/>
              </a:rPr>
              <a:t>Institutional aid</a:t>
            </a:r>
          </a:p>
          <a:p>
            <a:pPr marL="0" indent="0">
              <a:spcBef>
                <a:spcPct val="25000"/>
              </a:spcBef>
              <a:buNone/>
            </a:pPr>
            <a:endParaRPr lang="en-US" sz="6000" b="0" dirty="0">
              <a:solidFill>
                <a:srgbClr val="000000"/>
              </a:solidFill>
              <a:latin typeface="Arial"/>
            </a:endParaRPr>
          </a:p>
        </p:txBody>
      </p:sp>
      <p:sp>
        <p:nvSpPr>
          <p:cNvPr id="9"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45</a:t>
            </a:fld>
            <a:endParaRPr lang="en-US" dirty="0"/>
          </a:p>
        </p:txBody>
      </p:sp>
    </p:spTree>
    <p:extLst>
      <p:ext uri="{BB962C8B-B14F-4D97-AF65-F5344CB8AC3E}">
        <p14:creationId xmlns:p14="http://schemas.microsoft.com/office/powerpoint/2010/main" val="2723837652"/>
      </p:ext>
    </p:extLst>
  </p:cSld>
  <p:clrMapOvr>
    <a:masterClrMapping/>
  </p:clrMapOvr>
  <p:transition spd="med">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r>
              <a:rPr lang="en-US"/>
              <a:t>Higher Education Student Assistance Authority</a:t>
            </a:r>
            <a:endParaRPr lang="en-US" dirty="0"/>
          </a:p>
        </p:txBody>
      </p:sp>
      <p:sp>
        <p:nvSpPr>
          <p:cNvPr id="2" name="Title 1"/>
          <p:cNvSpPr>
            <a:spLocks noGrp="1"/>
          </p:cNvSpPr>
          <p:nvPr>
            <p:ph type="title"/>
          </p:nvPr>
        </p:nvSpPr>
        <p:spPr/>
        <p:txBody>
          <a:bodyPr>
            <a:normAutofit/>
          </a:bodyPr>
          <a:lstStyle/>
          <a:p>
            <a:pPr lvl="0"/>
            <a:r>
              <a:rPr lang="en-US" b="1" dirty="0"/>
              <a:t>Sample EFC for Smith Family</a:t>
            </a:r>
            <a:endParaRPr lang="en-US" dirty="0"/>
          </a:p>
        </p:txBody>
      </p:sp>
      <p:sp>
        <p:nvSpPr>
          <p:cNvPr id="9" name="Slide Number Placeholder 4"/>
          <p:cNvSpPr txBox="1">
            <a:spLocks/>
          </p:cNvSpPr>
          <p:nvPr/>
        </p:nvSpPr>
        <p:spPr>
          <a:xfrm>
            <a:off x="121758" y="6509697"/>
            <a:ext cx="410453"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800" kern="1200">
                <a:solidFill>
                  <a:schemeClr val="accent4">
                    <a:lumMod val="75000"/>
                  </a:schemeClr>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fld id="{54D4204F-812D-4FC5-9E71-D2C3C37E9CCE}" type="slidenum">
              <a:rPr lang="en-US" smtClean="0"/>
              <a:pPr>
                <a:defRPr/>
              </a:pPr>
              <a:t>46</a:t>
            </a:fld>
            <a:endParaRPr lang="en-US" dirty="0"/>
          </a:p>
        </p:txBody>
      </p:sp>
      <p:sp>
        <p:nvSpPr>
          <p:cNvPr id="8"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46</a:t>
            </a:fld>
            <a:endParaRPr lang="en-US" dirty="0"/>
          </a:p>
        </p:txBody>
      </p:sp>
      <p:sp>
        <p:nvSpPr>
          <p:cNvPr id="7" name="Content Placeholder 2">
            <a:extLst>
              <a:ext uri="{FF2B5EF4-FFF2-40B4-BE49-F238E27FC236}">
                <a16:creationId xmlns:a16="http://schemas.microsoft.com/office/drawing/2014/main" id="{4C6BC94D-9211-4619-B0D7-C4E34E1724F2}"/>
              </a:ext>
            </a:extLst>
          </p:cNvPr>
          <p:cNvSpPr txBox="1">
            <a:spLocks/>
          </p:cNvSpPr>
          <p:nvPr/>
        </p:nvSpPr>
        <p:spPr>
          <a:xfrm>
            <a:off x="350303" y="1486776"/>
            <a:ext cx="4166833" cy="3765554"/>
          </a:xfrm>
          <a:prstGeom prst="rect">
            <a:avLst/>
          </a:prstGeom>
          <a:ln>
            <a:solidFill>
              <a:schemeClr val="accent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Arial"/>
              <a:buNone/>
            </a:pPr>
            <a:r>
              <a:rPr lang="en-US" sz="1800">
                <a:solidFill>
                  <a:srgbClr val="000000"/>
                </a:solidFill>
                <a:latin typeface="Arial"/>
              </a:rPr>
              <a:t>Family lives in New Jersey</a:t>
            </a:r>
          </a:p>
          <a:p>
            <a:pPr marL="0" indent="0" fontAlgn="auto">
              <a:spcAft>
                <a:spcPts val="0"/>
              </a:spcAft>
              <a:buFont typeface="Arial"/>
              <a:buNone/>
            </a:pPr>
            <a:r>
              <a:rPr lang="en-US" sz="1800">
                <a:solidFill>
                  <a:srgbClr val="000000"/>
                </a:solidFill>
                <a:latin typeface="Arial"/>
              </a:rPr>
              <a:t>Married parents filing jointly</a:t>
            </a:r>
          </a:p>
          <a:p>
            <a:pPr marL="0" indent="0" fontAlgn="auto">
              <a:spcAft>
                <a:spcPts val="0"/>
              </a:spcAft>
              <a:buFont typeface="Arial"/>
              <a:buNone/>
            </a:pPr>
            <a:r>
              <a:rPr lang="en-US" sz="1800">
                <a:solidFill>
                  <a:srgbClr val="000000"/>
                </a:solidFill>
                <a:latin typeface="Arial"/>
              </a:rPr>
              <a:t>Household size of 4</a:t>
            </a:r>
          </a:p>
          <a:p>
            <a:pPr marL="0" indent="0" fontAlgn="auto">
              <a:spcAft>
                <a:spcPts val="0"/>
              </a:spcAft>
              <a:buFont typeface="Arial"/>
              <a:buNone/>
            </a:pPr>
            <a:r>
              <a:rPr lang="en-US" sz="1800">
                <a:solidFill>
                  <a:srgbClr val="000000"/>
                </a:solidFill>
                <a:latin typeface="Arial"/>
              </a:rPr>
              <a:t>2022 adjusted gross income = $94,002</a:t>
            </a:r>
          </a:p>
          <a:p>
            <a:pPr marL="0" indent="0" fontAlgn="auto">
              <a:spcAft>
                <a:spcPts val="0"/>
              </a:spcAft>
              <a:buFont typeface="Arial"/>
              <a:buNone/>
            </a:pPr>
            <a:r>
              <a:rPr lang="en-US" sz="1800">
                <a:solidFill>
                  <a:srgbClr val="000000"/>
                </a:solidFill>
                <a:latin typeface="Arial"/>
              </a:rPr>
              <a:t>Assets = $0</a:t>
            </a:r>
          </a:p>
          <a:p>
            <a:pPr marL="0" indent="0" fontAlgn="auto">
              <a:spcAft>
                <a:spcPts val="0"/>
              </a:spcAft>
              <a:buFont typeface="Arial"/>
              <a:buNone/>
            </a:pPr>
            <a:r>
              <a:rPr lang="en-US" sz="1800">
                <a:solidFill>
                  <a:srgbClr val="000000"/>
                </a:solidFill>
                <a:latin typeface="Arial"/>
              </a:rPr>
              <a:t>Student income / assets = $50 / $213</a:t>
            </a:r>
          </a:p>
          <a:p>
            <a:pPr algn="ctr" fontAlgn="auto">
              <a:spcAft>
                <a:spcPts val="0"/>
              </a:spcAft>
              <a:buFont typeface="Arial"/>
              <a:buNone/>
            </a:pPr>
            <a:endParaRPr lang="en-US" sz="2600" b="1"/>
          </a:p>
          <a:p>
            <a:pPr algn="ctr" fontAlgn="auto">
              <a:spcAft>
                <a:spcPts val="0"/>
              </a:spcAft>
              <a:buFont typeface="Arial"/>
              <a:buNone/>
            </a:pPr>
            <a:r>
              <a:rPr lang="en-US" sz="2600" b="1"/>
              <a:t>SAI = 8,667</a:t>
            </a:r>
          </a:p>
          <a:p>
            <a:pPr algn="ctr" fontAlgn="auto">
              <a:spcAft>
                <a:spcPts val="0"/>
              </a:spcAft>
              <a:buFont typeface="Arial"/>
              <a:buNone/>
            </a:pPr>
            <a:r>
              <a:rPr lang="en-US" sz="2600" b="1"/>
              <a:t>$0 federal Pell grant</a:t>
            </a:r>
            <a:endParaRPr lang="en-US" sz="2600" b="1" dirty="0"/>
          </a:p>
        </p:txBody>
      </p:sp>
      <p:sp>
        <p:nvSpPr>
          <p:cNvPr id="10" name="Content Placeholder 2">
            <a:extLst>
              <a:ext uri="{FF2B5EF4-FFF2-40B4-BE49-F238E27FC236}">
                <a16:creationId xmlns:a16="http://schemas.microsoft.com/office/drawing/2014/main" id="{3669A20D-5F93-4F17-9F8F-F95225FE6A98}"/>
              </a:ext>
            </a:extLst>
          </p:cNvPr>
          <p:cNvSpPr txBox="1">
            <a:spLocks/>
          </p:cNvSpPr>
          <p:nvPr/>
        </p:nvSpPr>
        <p:spPr>
          <a:xfrm>
            <a:off x="4815775" y="1486776"/>
            <a:ext cx="4166833" cy="3765554"/>
          </a:xfrm>
          <a:prstGeom prst="rect">
            <a:avLst/>
          </a:prstGeom>
          <a:ln>
            <a:solidFill>
              <a:schemeClr val="accent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Arial"/>
              <a:buNone/>
            </a:pPr>
            <a:r>
              <a:rPr lang="en-US" sz="1800" dirty="0">
                <a:solidFill>
                  <a:srgbClr val="000000"/>
                </a:solidFill>
                <a:latin typeface="Arial"/>
              </a:rPr>
              <a:t>Family lives in New Jersey</a:t>
            </a:r>
          </a:p>
          <a:p>
            <a:pPr marL="0" indent="0" fontAlgn="auto">
              <a:spcAft>
                <a:spcPts val="0"/>
              </a:spcAft>
              <a:buFont typeface="Arial"/>
              <a:buNone/>
            </a:pPr>
            <a:r>
              <a:rPr lang="en-US" sz="1800" dirty="0">
                <a:solidFill>
                  <a:srgbClr val="000000"/>
                </a:solidFill>
                <a:latin typeface="Arial"/>
              </a:rPr>
              <a:t>Married parents filing jointly</a:t>
            </a:r>
          </a:p>
          <a:p>
            <a:pPr marL="0" indent="0" fontAlgn="auto">
              <a:spcAft>
                <a:spcPts val="0"/>
              </a:spcAft>
              <a:buFont typeface="Arial"/>
              <a:buNone/>
            </a:pPr>
            <a:r>
              <a:rPr lang="en-US" sz="1800" dirty="0">
                <a:solidFill>
                  <a:srgbClr val="000000"/>
                </a:solidFill>
                <a:latin typeface="Arial"/>
              </a:rPr>
              <a:t>Household size of 6</a:t>
            </a:r>
          </a:p>
          <a:p>
            <a:pPr marL="0" indent="0" fontAlgn="auto">
              <a:spcAft>
                <a:spcPts val="0"/>
              </a:spcAft>
              <a:buFont typeface="Arial"/>
              <a:buNone/>
            </a:pPr>
            <a:r>
              <a:rPr lang="en-US" sz="1800" dirty="0">
                <a:solidFill>
                  <a:srgbClr val="000000"/>
                </a:solidFill>
                <a:latin typeface="Arial"/>
              </a:rPr>
              <a:t>2022 adjusted gross income = $94,002</a:t>
            </a:r>
          </a:p>
          <a:p>
            <a:pPr marL="0" indent="0" fontAlgn="auto">
              <a:spcAft>
                <a:spcPts val="0"/>
              </a:spcAft>
              <a:buFont typeface="Arial"/>
              <a:buNone/>
            </a:pPr>
            <a:r>
              <a:rPr lang="en-US" sz="1800" dirty="0">
                <a:solidFill>
                  <a:srgbClr val="000000"/>
                </a:solidFill>
                <a:latin typeface="Arial"/>
              </a:rPr>
              <a:t>Assets = $0</a:t>
            </a:r>
          </a:p>
          <a:p>
            <a:pPr marL="0" indent="0" fontAlgn="auto">
              <a:spcAft>
                <a:spcPts val="0"/>
              </a:spcAft>
              <a:buFont typeface="Arial"/>
              <a:buNone/>
            </a:pPr>
            <a:r>
              <a:rPr lang="en-US" sz="1800" dirty="0">
                <a:solidFill>
                  <a:srgbClr val="000000"/>
                </a:solidFill>
                <a:latin typeface="Arial"/>
              </a:rPr>
              <a:t>Student income / assets = $50 / $213</a:t>
            </a:r>
          </a:p>
          <a:p>
            <a:pPr algn="ctr" fontAlgn="auto">
              <a:spcAft>
                <a:spcPts val="0"/>
              </a:spcAft>
              <a:buFont typeface="Arial"/>
              <a:buNone/>
            </a:pPr>
            <a:endParaRPr lang="en-US" sz="2600" b="1" dirty="0"/>
          </a:p>
          <a:p>
            <a:pPr algn="ctr" fontAlgn="auto">
              <a:spcAft>
                <a:spcPts val="0"/>
              </a:spcAft>
              <a:buFont typeface="Arial"/>
              <a:buNone/>
            </a:pPr>
            <a:r>
              <a:rPr lang="en-US" sz="2600" b="1" dirty="0"/>
              <a:t>SAI = 3,764</a:t>
            </a:r>
          </a:p>
          <a:p>
            <a:pPr algn="ctr" fontAlgn="auto">
              <a:spcAft>
                <a:spcPts val="0"/>
              </a:spcAft>
              <a:buFont typeface="Arial"/>
              <a:buNone/>
            </a:pPr>
            <a:r>
              <a:rPr lang="en-US" sz="2600" b="1" dirty="0"/>
              <a:t>$3,635 federal Pell grant</a:t>
            </a:r>
          </a:p>
        </p:txBody>
      </p:sp>
      <p:sp>
        <p:nvSpPr>
          <p:cNvPr id="11" name="Rectangle 10">
            <a:extLst>
              <a:ext uri="{FF2B5EF4-FFF2-40B4-BE49-F238E27FC236}">
                <a16:creationId xmlns:a16="http://schemas.microsoft.com/office/drawing/2014/main" id="{B0DF5DA2-06E1-456A-B91B-14BE17652AE6}"/>
              </a:ext>
            </a:extLst>
          </p:cNvPr>
          <p:cNvSpPr/>
          <p:nvPr/>
        </p:nvSpPr>
        <p:spPr>
          <a:xfrm>
            <a:off x="350303" y="5366287"/>
            <a:ext cx="8632305" cy="369332"/>
          </a:xfrm>
          <a:prstGeom prst="rect">
            <a:avLst/>
          </a:prstGeom>
          <a:solidFill>
            <a:schemeClr val="bg1"/>
          </a:solidFill>
          <a:ln>
            <a:solidFill>
              <a:schemeClr val="accent1"/>
            </a:solidFill>
          </a:ln>
        </p:spPr>
        <p:txBody>
          <a:bodyPr wrap="square">
            <a:spAutoFit/>
          </a:bodyPr>
          <a:lstStyle/>
          <a:p>
            <a:r>
              <a:rPr lang="en-US" sz="1800" dirty="0"/>
              <a:t>Federal Student Aid Estimator: https://studentaid.gov/aid-estimator</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pPr>
              <a:defRPr/>
            </a:pPr>
            <a:r>
              <a:rPr lang="en-US"/>
              <a:t>Higher Education Student Assistance Authority</a:t>
            </a:r>
            <a:endParaRPr lang="en-US" dirty="0"/>
          </a:p>
        </p:txBody>
      </p:sp>
      <p:sp>
        <p:nvSpPr>
          <p:cNvPr id="2" name="Title 1"/>
          <p:cNvSpPr>
            <a:spLocks noGrp="1"/>
          </p:cNvSpPr>
          <p:nvPr>
            <p:ph type="title"/>
          </p:nvPr>
        </p:nvSpPr>
        <p:spPr>
          <a:xfrm>
            <a:off x="-1" y="274638"/>
            <a:ext cx="9221821" cy="1143000"/>
          </a:xfrm>
        </p:spPr>
        <p:txBody>
          <a:bodyPr>
            <a:noAutofit/>
          </a:bodyPr>
          <a:lstStyle/>
          <a:p>
            <a:r>
              <a:rPr lang="en-US" b="1" dirty="0">
                <a:latin typeface="Arial"/>
              </a:rPr>
              <a:t>Financial Need for Smith Family </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555527947"/>
              </p:ext>
            </p:extLst>
          </p:nvPr>
        </p:nvGraphicFramePr>
        <p:xfrm>
          <a:off x="560266" y="1363427"/>
          <a:ext cx="8133188" cy="4209029"/>
        </p:xfrm>
        <a:graphic>
          <a:graphicData uri="http://schemas.openxmlformats.org/drawingml/2006/table">
            <a:tbl>
              <a:tblPr firstRow="1" bandRow="1">
                <a:tableStyleId>{F5AB1C69-6EDB-4FF4-983F-18BD219EF322}</a:tableStyleId>
              </a:tblPr>
              <a:tblGrid>
                <a:gridCol w="2033297">
                  <a:extLst>
                    <a:ext uri="{9D8B030D-6E8A-4147-A177-3AD203B41FA5}">
                      <a16:colId xmlns:a16="http://schemas.microsoft.com/office/drawing/2014/main" val="20000"/>
                    </a:ext>
                  </a:extLst>
                </a:gridCol>
                <a:gridCol w="2033297">
                  <a:extLst>
                    <a:ext uri="{9D8B030D-6E8A-4147-A177-3AD203B41FA5}">
                      <a16:colId xmlns:a16="http://schemas.microsoft.com/office/drawing/2014/main" val="20001"/>
                    </a:ext>
                  </a:extLst>
                </a:gridCol>
                <a:gridCol w="2033297">
                  <a:extLst>
                    <a:ext uri="{9D8B030D-6E8A-4147-A177-3AD203B41FA5}">
                      <a16:colId xmlns:a16="http://schemas.microsoft.com/office/drawing/2014/main" val="20002"/>
                    </a:ext>
                  </a:extLst>
                </a:gridCol>
                <a:gridCol w="2033297">
                  <a:extLst>
                    <a:ext uri="{9D8B030D-6E8A-4147-A177-3AD203B41FA5}">
                      <a16:colId xmlns:a16="http://schemas.microsoft.com/office/drawing/2014/main" val="20003"/>
                    </a:ext>
                  </a:extLst>
                </a:gridCol>
              </a:tblGrid>
              <a:tr h="1083512">
                <a:tc>
                  <a:txBody>
                    <a:bodyPr/>
                    <a:lstStyle/>
                    <a:p>
                      <a:pPr algn="ctr"/>
                      <a:r>
                        <a:rPr lang="en-US" sz="2000" b="1" dirty="0">
                          <a:solidFill>
                            <a:schemeClr val="tx1"/>
                          </a:solidFill>
                        </a:rPr>
                        <a:t>College</a:t>
                      </a:r>
                    </a:p>
                  </a:txBody>
                  <a:tcPr anchor="ctr">
                    <a:solidFill>
                      <a:srgbClr val="BD9FBE"/>
                    </a:solidFill>
                  </a:tcPr>
                </a:tc>
                <a:tc>
                  <a:txBody>
                    <a:bodyPr/>
                    <a:lstStyle/>
                    <a:p>
                      <a:pPr algn="ctr"/>
                      <a:r>
                        <a:rPr lang="en-US" sz="2000" b="1" dirty="0">
                          <a:solidFill>
                            <a:schemeClr val="tx1"/>
                          </a:solidFill>
                        </a:rPr>
                        <a:t>Community </a:t>
                      </a:r>
                      <a:r>
                        <a:rPr lang="en-US" sz="2000" b="1" baseline="0" dirty="0">
                          <a:solidFill>
                            <a:schemeClr val="tx1"/>
                          </a:solidFill>
                        </a:rPr>
                        <a:t> College</a:t>
                      </a:r>
                      <a:endParaRPr lang="en-US" sz="2000" b="1" dirty="0">
                        <a:solidFill>
                          <a:schemeClr val="tx1"/>
                        </a:solidFill>
                      </a:endParaRPr>
                    </a:p>
                  </a:txBody>
                  <a:tcPr anchor="ctr">
                    <a:solidFill>
                      <a:srgbClr val="BD9FBE"/>
                    </a:solidFill>
                  </a:tcPr>
                </a:tc>
                <a:tc>
                  <a:txBody>
                    <a:bodyPr/>
                    <a:lstStyle/>
                    <a:p>
                      <a:pPr algn="ctr"/>
                      <a:r>
                        <a:rPr lang="en-US" sz="2000" b="1" dirty="0">
                          <a:solidFill>
                            <a:schemeClr val="tx1"/>
                          </a:solidFill>
                        </a:rPr>
                        <a:t>State College or University</a:t>
                      </a:r>
                    </a:p>
                  </a:txBody>
                  <a:tcPr anchor="ctr">
                    <a:solidFill>
                      <a:srgbClr val="BD9FBE"/>
                    </a:solidFill>
                  </a:tcPr>
                </a:tc>
                <a:tc>
                  <a:txBody>
                    <a:bodyPr/>
                    <a:lstStyle/>
                    <a:p>
                      <a:pPr algn="ctr"/>
                      <a:r>
                        <a:rPr lang="en-US" sz="2000" b="1" dirty="0">
                          <a:solidFill>
                            <a:schemeClr val="tx1"/>
                          </a:solidFill>
                        </a:rPr>
                        <a:t>Private College or University</a:t>
                      </a:r>
                    </a:p>
                  </a:txBody>
                  <a:tcPr anchor="ctr">
                    <a:solidFill>
                      <a:srgbClr val="BD9FBE"/>
                    </a:solidFill>
                  </a:tcPr>
                </a:tc>
                <a:extLst>
                  <a:ext uri="{0D108BD9-81ED-4DB2-BD59-A6C34878D82A}">
                    <a16:rowId xmlns:a16="http://schemas.microsoft.com/office/drawing/2014/main" val="10000"/>
                  </a:ext>
                </a:extLst>
              </a:tr>
              <a:tr h="1041839">
                <a:tc>
                  <a:txBody>
                    <a:bodyPr/>
                    <a:lstStyle/>
                    <a:p>
                      <a:pPr algn="ctr"/>
                      <a:r>
                        <a:rPr lang="en-US" sz="1600" b="1" dirty="0"/>
                        <a:t>COA</a:t>
                      </a:r>
                      <a:endParaRPr lang="en-US" sz="1600" b="1" dirty="0">
                        <a:solidFill>
                          <a:schemeClr val="accent6">
                            <a:lumMod val="75000"/>
                          </a:schemeClr>
                        </a:solidFill>
                      </a:endParaRPr>
                    </a:p>
                  </a:txBody>
                  <a:tcPr anchor="ctr"/>
                </a:tc>
                <a:tc>
                  <a:txBody>
                    <a:bodyPr/>
                    <a:lstStyle/>
                    <a:p>
                      <a:pPr algn="ctr"/>
                      <a:r>
                        <a:rPr lang="en-US" sz="1600" dirty="0"/>
                        <a:t>$8,000</a:t>
                      </a:r>
                      <a:endParaRPr lang="en-US" sz="1600" dirty="0">
                        <a:solidFill>
                          <a:schemeClr val="accent6">
                            <a:lumMod val="75000"/>
                          </a:schemeClr>
                        </a:solidFill>
                      </a:endParaRPr>
                    </a:p>
                  </a:txBody>
                  <a:tcPr anchor="ctr"/>
                </a:tc>
                <a:tc>
                  <a:txBody>
                    <a:bodyPr/>
                    <a:lstStyle/>
                    <a:p>
                      <a:pPr algn="ctr"/>
                      <a:r>
                        <a:rPr lang="en-US" sz="1600" dirty="0"/>
                        <a:t>$30,000</a:t>
                      </a:r>
                      <a:endParaRPr lang="en-US" sz="1600" dirty="0">
                        <a:solidFill>
                          <a:schemeClr val="accent6">
                            <a:lumMod val="75000"/>
                          </a:schemeClr>
                        </a:solidFill>
                      </a:endParaRPr>
                    </a:p>
                  </a:txBody>
                  <a:tcPr anchor="ctr"/>
                </a:tc>
                <a:tc>
                  <a:txBody>
                    <a:bodyPr/>
                    <a:lstStyle/>
                    <a:p>
                      <a:pPr algn="ctr"/>
                      <a:r>
                        <a:rPr lang="en-US" sz="1600" dirty="0"/>
                        <a:t>$60,000</a:t>
                      </a:r>
                      <a:endParaRPr lang="en-US" sz="1600" dirty="0">
                        <a:solidFill>
                          <a:schemeClr val="accent6">
                            <a:lumMod val="75000"/>
                          </a:schemeClr>
                        </a:solidFill>
                      </a:endParaRPr>
                    </a:p>
                  </a:txBody>
                  <a:tcPr anchor="ctr"/>
                </a:tc>
                <a:extLst>
                  <a:ext uri="{0D108BD9-81ED-4DB2-BD59-A6C34878D82A}">
                    <a16:rowId xmlns:a16="http://schemas.microsoft.com/office/drawing/2014/main" val="10001"/>
                  </a:ext>
                </a:extLst>
              </a:tr>
              <a:tr h="1041839">
                <a:tc>
                  <a:txBody>
                    <a:bodyPr/>
                    <a:lstStyle/>
                    <a:p>
                      <a:pPr algn="ctr"/>
                      <a:r>
                        <a:rPr lang="en-US" sz="1600" b="1" dirty="0"/>
                        <a:t>SAI and other aid</a:t>
                      </a:r>
                      <a:endParaRPr lang="en-US" sz="1600" b="1" dirty="0">
                        <a:solidFill>
                          <a:schemeClr val="accent6">
                            <a:lumMod val="75000"/>
                          </a:schemeClr>
                        </a:solidFill>
                      </a:endParaRPr>
                    </a:p>
                  </a:txBody>
                  <a:tcPr anchor="ctr"/>
                </a:tc>
                <a:tc>
                  <a:txBody>
                    <a:bodyPr/>
                    <a:lstStyle/>
                    <a:p>
                      <a:pPr algn="ctr"/>
                      <a:r>
                        <a:rPr lang="en-US" sz="1600" dirty="0"/>
                        <a:t>$1,500</a:t>
                      </a:r>
                      <a:endParaRPr lang="en-US" sz="1600" dirty="0">
                        <a:solidFill>
                          <a:schemeClr val="accent6">
                            <a:lumMod val="75000"/>
                          </a:schemeClr>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t>$1,500</a:t>
                      </a:r>
                      <a:endParaRPr lang="en-US" sz="1600" dirty="0">
                        <a:solidFill>
                          <a:schemeClr val="accent6">
                            <a:lumMod val="75000"/>
                          </a:schemeClr>
                        </a:solidFill>
                      </a:endParaRPr>
                    </a:p>
                  </a:txBody>
                  <a:tcPr anchor="ctr"/>
                </a:tc>
                <a:tc>
                  <a:txBody>
                    <a:bodyPr/>
                    <a:lstStyle/>
                    <a:p>
                      <a:pPr algn="ctr"/>
                      <a:r>
                        <a:rPr lang="en-US" sz="1600" dirty="0"/>
                        <a:t>$1,500</a:t>
                      </a:r>
                      <a:endParaRPr lang="en-US" sz="1600" dirty="0">
                        <a:solidFill>
                          <a:schemeClr val="accent6">
                            <a:lumMod val="75000"/>
                          </a:schemeClr>
                        </a:solidFill>
                      </a:endParaRPr>
                    </a:p>
                  </a:txBody>
                  <a:tcPr anchor="ctr"/>
                </a:tc>
                <a:extLst>
                  <a:ext uri="{0D108BD9-81ED-4DB2-BD59-A6C34878D82A}">
                    <a16:rowId xmlns:a16="http://schemas.microsoft.com/office/drawing/2014/main" val="10002"/>
                  </a:ext>
                </a:extLst>
              </a:tr>
              <a:tr h="1041839">
                <a:tc>
                  <a:txBody>
                    <a:bodyPr/>
                    <a:lstStyle/>
                    <a:p>
                      <a:pPr algn="ctr"/>
                      <a:r>
                        <a:rPr lang="en-US" sz="1600" b="1" dirty="0"/>
                        <a:t>Financial Need</a:t>
                      </a:r>
                      <a:endParaRPr lang="en-US" sz="1600" b="1" dirty="0">
                        <a:solidFill>
                          <a:schemeClr val="accent6">
                            <a:lumMod val="75000"/>
                          </a:schemeClr>
                        </a:solidFill>
                      </a:endParaRPr>
                    </a:p>
                  </a:txBody>
                  <a:tcPr anchor="ctr"/>
                </a:tc>
                <a:tc>
                  <a:txBody>
                    <a:bodyPr/>
                    <a:lstStyle/>
                    <a:p>
                      <a:pPr algn="ctr"/>
                      <a:r>
                        <a:rPr lang="en-US" sz="1600" dirty="0"/>
                        <a:t>$6,500</a:t>
                      </a:r>
                      <a:endParaRPr lang="en-US" sz="1600" dirty="0">
                        <a:solidFill>
                          <a:schemeClr val="accent6">
                            <a:lumMod val="75000"/>
                          </a:schemeClr>
                        </a:solidFill>
                      </a:endParaRPr>
                    </a:p>
                  </a:txBody>
                  <a:tcPr anchor="ctr"/>
                </a:tc>
                <a:tc>
                  <a:txBody>
                    <a:bodyPr/>
                    <a:lstStyle/>
                    <a:p>
                      <a:pPr algn="ctr"/>
                      <a:r>
                        <a:rPr lang="en-US" sz="1600" dirty="0">
                          <a:solidFill>
                            <a:schemeClr val="dk1"/>
                          </a:solidFill>
                        </a:rPr>
                        <a:t>$28,500[</a:t>
                      </a:r>
                      <a:endParaRPr lang="en-US" sz="1600" dirty="0">
                        <a:solidFill>
                          <a:schemeClr val="accent6">
                            <a:lumMod val="75000"/>
                          </a:schemeClr>
                        </a:solidFill>
                      </a:endParaRPr>
                    </a:p>
                  </a:txBody>
                  <a:tcPr anchor="ctr"/>
                </a:tc>
                <a:tc>
                  <a:txBody>
                    <a:bodyPr/>
                    <a:lstStyle/>
                    <a:p>
                      <a:pPr algn="ctr"/>
                      <a:r>
                        <a:rPr lang="en-US" sz="1600" dirty="0"/>
                        <a:t>$58,000</a:t>
                      </a:r>
                      <a:endParaRPr lang="en-US" sz="1600" dirty="0">
                        <a:solidFill>
                          <a:schemeClr val="accent6">
                            <a:lumMod val="75000"/>
                          </a:schemeClr>
                        </a:solidFill>
                      </a:endParaRPr>
                    </a:p>
                  </a:txBody>
                  <a:tcPr anchor="ctr"/>
                </a:tc>
                <a:extLst>
                  <a:ext uri="{0D108BD9-81ED-4DB2-BD59-A6C34878D82A}">
                    <a16:rowId xmlns:a16="http://schemas.microsoft.com/office/drawing/2014/main" val="10003"/>
                  </a:ext>
                </a:extLst>
              </a:tr>
            </a:tbl>
          </a:graphicData>
        </a:graphic>
      </p:graphicFrame>
      <p:sp>
        <p:nvSpPr>
          <p:cNvPr id="10" name="Slide Number Placeholder 4"/>
          <p:cNvSpPr txBox="1">
            <a:spLocks/>
          </p:cNvSpPr>
          <p:nvPr/>
        </p:nvSpPr>
        <p:spPr>
          <a:xfrm>
            <a:off x="121758" y="6509697"/>
            <a:ext cx="410453"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800" kern="1200">
                <a:solidFill>
                  <a:schemeClr val="accent4">
                    <a:lumMod val="75000"/>
                  </a:schemeClr>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fld id="{54D4204F-812D-4FC5-9E71-D2C3C37E9CCE}" type="slidenum">
              <a:rPr lang="en-US" smtClean="0">
                <a:solidFill>
                  <a:srgbClr val="2A6CAA"/>
                </a:solidFill>
              </a:rPr>
              <a:pPr>
                <a:defRPr/>
              </a:pPr>
              <a:t>47</a:t>
            </a:fld>
            <a:endParaRPr lang="en-US" dirty="0">
              <a:solidFill>
                <a:srgbClr val="2A6CAA"/>
              </a:solidFill>
            </a:endParaRPr>
          </a:p>
        </p:txBody>
      </p:sp>
      <p:sp>
        <p:nvSpPr>
          <p:cNvPr id="6"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3"/>
          <p:cNvSpPr>
            <a:spLocks noGrp="1"/>
          </p:cNvSpPr>
          <p:nvPr>
            <p:ph type="ftr" sz="quarter" idx="11"/>
          </p:nvPr>
        </p:nvSpPr>
        <p:spPr/>
        <p:txBody>
          <a:bodyPr/>
          <a:lstStyle/>
          <a:p>
            <a:pPr>
              <a:defRPr/>
            </a:pPr>
            <a:r>
              <a:rPr lang="en-US" dirty="0"/>
              <a:t>Higher Education Student Assistance Authority</a:t>
            </a:r>
          </a:p>
        </p:txBody>
      </p:sp>
      <p:sp>
        <p:nvSpPr>
          <p:cNvPr id="30722" name="Rectangle 2"/>
          <p:cNvSpPr>
            <a:spLocks noGrp="1" noChangeArrowheads="1"/>
          </p:cNvSpPr>
          <p:nvPr>
            <p:ph type="title"/>
          </p:nvPr>
        </p:nvSpPr>
        <p:spPr>
          <a:xfrm>
            <a:off x="472965" y="282380"/>
            <a:ext cx="7803931" cy="1143000"/>
          </a:xfrm>
        </p:spPr>
        <p:txBody>
          <a:bodyPr>
            <a:noAutofit/>
          </a:bodyPr>
          <a:lstStyle/>
          <a:p>
            <a:r>
              <a:rPr lang="en-US" sz="3800" dirty="0"/>
              <a:t>      </a:t>
            </a:r>
            <a:r>
              <a:rPr lang="en-US" sz="3800" b="1" dirty="0"/>
              <a:t>NJ Shopping Sheet or Federal </a:t>
            </a:r>
            <a:r>
              <a:rPr lang="en-US" sz="3800" b="1" dirty="0">
                <a:latin typeface="Arial"/>
              </a:rPr>
              <a:t>College Financing Plan</a:t>
            </a:r>
          </a:p>
        </p:txBody>
      </p:sp>
      <p:sp>
        <p:nvSpPr>
          <p:cNvPr id="7"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48</a:t>
            </a:fld>
            <a:endParaRPr lang="en-US" dirty="0"/>
          </a:p>
        </p:txBody>
      </p:sp>
      <p:pic>
        <p:nvPicPr>
          <p:cNvPr id="6" name="Picture 5">
            <a:extLst>
              <a:ext uri="{FF2B5EF4-FFF2-40B4-BE49-F238E27FC236}">
                <a16:creationId xmlns:a16="http://schemas.microsoft.com/office/drawing/2014/main" id="{CBBDB7C0-418C-4EE5-A078-E82B24805887}"/>
              </a:ext>
            </a:extLst>
          </p:cNvPr>
          <p:cNvPicPr/>
          <p:nvPr/>
        </p:nvPicPr>
        <p:blipFill rotWithShape="1">
          <a:blip r:embed="rId3"/>
          <a:srcRect l="43251" t="15674" r="28597"/>
          <a:stretch/>
        </p:blipFill>
        <p:spPr bwMode="auto">
          <a:xfrm>
            <a:off x="5466577" y="1466491"/>
            <a:ext cx="3062170" cy="4194385"/>
          </a:xfrm>
          <a:prstGeom prst="rect">
            <a:avLst/>
          </a:prstGeom>
          <a:ln>
            <a:solidFill>
              <a:schemeClr val="tx1"/>
            </a:solidFill>
          </a:ln>
          <a:extLst>
            <a:ext uri="{53640926-AAD7-44D8-BBD7-CCE9431645EC}">
              <a14:shadowObscured xmlns:a14="http://schemas.microsoft.com/office/drawing/2010/main"/>
            </a:ext>
          </a:extLst>
        </p:spPr>
      </p:pic>
      <p:sp>
        <p:nvSpPr>
          <p:cNvPr id="8" name="Google Shape;401;p31">
            <a:extLst>
              <a:ext uri="{FF2B5EF4-FFF2-40B4-BE49-F238E27FC236}">
                <a16:creationId xmlns:a16="http://schemas.microsoft.com/office/drawing/2014/main" id="{B060CDD1-F251-4F91-8C9F-92B80C6CF0BD}"/>
              </a:ext>
            </a:extLst>
          </p:cNvPr>
          <p:cNvSpPr txBox="1">
            <a:spLocks/>
          </p:cNvSpPr>
          <p:nvPr/>
        </p:nvSpPr>
        <p:spPr>
          <a:xfrm>
            <a:off x="715992" y="1399119"/>
            <a:ext cx="4453132" cy="3949643"/>
          </a:xfrm>
          <a:prstGeom prst="rect">
            <a:avLst/>
          </a:prstGeom>
        </p:spPr>
        <p:txBody>
          <a:bodyPr spcFirstLastPara="1" vert="horz" wrap="square" lIns="0" tIns="0" rIns="0" bIns="0" rtlCol="0" anchor="ctr"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defRPr/>
            </a:pPr>
            <a:r>
              <a:rPr lang="en-US" sz="2000" dirty="0"/>
              <a:t>Help families with transparency</a:t>
            </a:r>
          </a:p>
          <a:p>
            <a:pPr fontAlgn="auto">
              <a:spcAft>
                <a:spcPts val="0"/>
              </a:spcAft>
              <a:defRPr/>
            </a:pPr>
            <a:r>
              <a:rPr lang="en-US" sz="2000" dirty="0"/>
              <a:t>Separates the Cost of Attendance listing the direct and indirect costs</a:t>
            </a:r>
          </a:p>
          <a:p>
            <a:pPr fontAlgn="auto">
              <a:spcAft>
                <a:spcPts val="0"/>
              </a:spcAft>
              <a:defRPr/>
            </a:pPr>
            <a:r>
              <a:rPr lang="en-US" sz="2000" dirty="0"/>
              <a:t>Awards – Grants &amp; Scholarships (free no repayment required)</a:t>
            </a:r>
          </a:p>
          <a:p>
            <a:pPr fontAlgn="auto">
              <a:spcAft>
                <a:spcPts val="0"/>
              </a:spcAft>
              <a:defRPr/>
            </a:pPr>
            <a:r>
              <a:rPr lang="en-US" sz="2000" dirty="0"/>
              <a:t>Student Final Costs box</a:t>
            </a:r>
          </a:p>
          <a:p>
            <a:pPr fontAlgn="auto">
              <a:spcAft>
                <a:spcPts val="0"/>
              </a:spcAft>
              <a:defRPr/>
            </a:pPr>
            <a:r>
              <a:rPr lang="en-US" sz="2000" dirty="0"/>
              <a:t>College coordinated work study</a:t>
            </a:r>
          </a:p>
          <a:p>
            <a:pPr fontAlgn="auto">
              <a:spcAft>
                <a:spcPts val="0"/>
              </a:spcAft>
              <a:defRPr/>
            </a:pPr>
            <a:r>
              <a:rPr lang="en-US" sz="2000" dirty="0"/>
              <a:t>Federal Student Loans</a:t>
            </a:r>
          </a:p>
          <a:p>
            <a:pPr fontAlgn="auto">
              <a:spcAft>
                <a:spcPts val="0"/>
              </a:spcAft>
              <a:defRPr/>
            </a:pPr>
            <a:r>
              <a:rPr lang="en-US" sz="2000" dirty="0"/>
              <a:t>If necessary alternate loans</a:t>
            </a:r>
          </a:p>
        </p:txBody>
      </p:sp>
    </p:spTree>
  </p:cSld>
  <p:clrMapOvr>
    <a:masterClrMapping/>
  </p:clrMapOvr>
  <p:transition spd="med">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2" name="Title 1"/>
          <p:cNvSpPr>
            <a:spLocks noGrp="1"/>
          </p:cNvSpPr>
          <p:nvPr>
            <p:ph type="title"/>
          </p:nvPr>
        </p:nvSpPr>
        <p:spPr/>
        <p:txBody>
          <a:bodyPr>
            <a:normAutofit/>
          </a:bodyPr>
          <a:lstStyle/>
          <a:p>
            <a:pPr lvl="0"/>
            <a:r>
              <a:rPr lang="en-US" b="1" dirty="0"/>
              <a:t>Comparing Offers</a:t>
            </a:r>
            <a:endParaRPr lang="en-US" dirty="0"/>
          </a:p>
        </p:txBody>
      </p:sp>
      <p:sp>
        <p:nvSpPr>
          <p:cNvPr id="31747" name="Content Placeholder 2"/>
          <p:cNvSpPr>
            <a:spLocks noGrp="1"/>
          </p:cNvSpPr>
          <p:nvPr>
            <p:ph idx="4294967295"/>
          </p:nvPr>
        </p:nvSpPr>
        <p:spPr>
          <a:xfrm>
            <a:off x="1027153" y="1447476"/>
            <a:ext cx="7339479" cy="4297687"/>
          </a:xfrm>
        </p:spPr>
        <p:txBody>
          <a:bodyPr>
            <a:noAutofit/>
          </a:bodyPr>
          <a:lstStyle/>
          <a:p>
            <a:r>
              <a:rPr lang="en-US" altLang="en-US" dirty="0"/>
              <a:t>Look at the bottom line</a:t>
            </a:r>
          </a:p>
          <a:p>
            <a:pPr lvl="1"/>
            <a:r>
              <a:rPr lang="en-US" altLang="en-US" dirty="0"/>
              <a:t>Direct expenses minus grant aid</a:t>
            </a:r>
          </a:p>
          <a:p>
            <a:pPr lvl="1"/>
            <a:r>
              <a:rPr lang="en-US" altLang="en-US" dirty="0"/>
              <a:t>Direct expenses minus grant and student loans</a:t>
            </a:r>
          </a:p>
          <a:p>
            <a:r>
              <a:rPr lang="en-US" altLang="en-US" dirty="0"/>
              <a:t>How much can you afford?</a:t>
            </a:r>
          </a:p>
          <a:p>
            <a:endParaRPr lang="en-US" altLang="en-US" dirty="0"/>
          </a:p>
          <a:p>
            <a:pPr>
              <a:buFont typeface="Wingdings" panose="05000000000000000000" pitchFamily="2" charset="2"/>
              <a:buChar char="Ø"/>
            </a:pPr>
            <a:r>
              <a:rPr lang="en-US" altLang="en-US" dirty="0"/>
              <a:t>A more expensive school can actually cost less</a:t>
            </a:r>
          </a:p>
        </p:txBody>
      </p:sp>
      <p:sp>
        <p:nvSpPr>
          <p:cNvPr id="7"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6147" name="Rectangle 1027"/>
          <p:cNvSpPr>
            <a:spLocks noGrp="1" noChangeArrowheads="1"/>
          </p:cNvSpPr>
          <p:nvPr>
            <p:ph idx="4294967295"/>
          </p:nvPr>
        </p:nvSpPr>
        <p:spPr>
          <a:xfrm>
            <a:off x="597618" y="2111946"/>
            <a:ext cx="3949871" cy="3352800"/>
          </a:xfrm>
          <a:noFill/>
          <a:ln>
            <a:solidFill>
              <a:schemeClr val="tx1"/>
            </a:solidFill>
          </a:ln>
        </p:spPr>
        <p:txBody>
          <a:bodyPr lIns="92075" tIns="46038" rIns="92075" bIns="46038">
            <a:normAutofit/>
          </a:bodyPr>
          <a:lstStyle/>
          <a:p>
            <a:pPr lvl="0" defTabSz="914400">
              <a:lnSpc>
                <a:spcPct val="130000"/>
              </a:lnSpc>
              <a:spcBef>
                <a:spcPts val="0"/>
              </a:spcBef>
              <a:buFont typeface="Arial" pitchFamily="34" charset="0"/>
              <a:buChar char="•"/>
              <a:defRPr/>
            </a:pPr>
            <a:r>
              <a:rPr lang="en-US" sz="2400" dirty="0"/>
              <a:t>Grants</a:t>
            </a:r>
          </a:p>
          <a:p>
            <a:pPr lvl="0" defTabSz="914400">
              <a:lnSpc>
                <a:spcPct val="130000"/>
              </a:lnSpc>
              <a:spcBef>
                <a:spcPts val="0"/>
              </a:spcBef>
              <a:buFont typeface="Arial" pitchFamily="34" charset="0"/>
              <a:buChar char="•"/>
              <a:defRPr/>
            </a:pPr>
            <a:r>
              <a:rPr lang="en-US" sz="2400" dirty="0"/>
              <a:t>Scholarships</a:t>
            </a:r>
          </a:p>
          <a:p>
            <a:pPr lvl="0" defTabSz="914400">
              <a:lnSpc>
                <a:spcPct val="130000"/>
              </a:lnSpc>
              <a:spcBef>
                <a:spcPts val="0"/>
              </a:spcBef>
              <a:buFont typeface="Arial" pitchFamily="34" charset="0"/>
              <a:buChar char="•"/>
              <a:defRPr/>
            </a:pPr>
            <a:r>
              <a:rPr lang="en-US" sz="2400" dirty="0"/>
              <a:t>Loans</a:t>
            </a:r>
          </a:p>
          <a:p>
            <a:pPr lvl="0" defTabSz="914400">
              <a:lnSpc>
                <a:spcPct val="130000"/>
              </a:lnSpc>
              <a:spcBef>
                <a:spcPts val="0"/>
              </a:spcBef>
              <a:buFont typeface="Arial" pitchFamily="34" charset="0"/>
              <a:buChar char="•"/>
              <a:defRPr/>
            </a:pPr>
            <a:r>
              <a:rPr lang="en-US" sz="2400" dirty="0"/>
              <a:t>Employment Opportunities</a:t>
            </a:r>
          </a:p>
        </p:txBody>
      </p:sp>
      <p:sp>
        <p:nvSpPr>
          <p:cNvPr id="8" name="Rectangle 3"/>
          <p:cNvSpPr txBox="1">
            <a:spLocks noChangeArrowheads="1"/>
          </p:cNvSpPr>
          <p:nvPr/>
        </p:nvSpPr>
        <p:spPr>
          <a:xfrm>
            <a:off x="4609352" y="2111946"/>
            <a:ext cx="3962400" cy="3352800"/>
          </a:xfrm>
          <a:prstGeom prst="rect">
            <a:avLst/>
          </a:prstGeom>
          <a:noFill/>
          <a:ln>
            <a:solidFill>
              <a:srgbClr val="000000"/>
            </a:solidFill>
          </a:ln>
        </p:spPr>
        <p:txBody>
          <a:bodyPr vert="horz" lIns="92075" tIns="46038" rIns="92075" bIns="46038" rtlCol="0">
            <a:normAutofit fontScale="70000" lnSpcReduction="20000"/>
          </a:bodyPr>
          <a:lstStyle/>
          <a:p>
            <a:pPr>
              <a:lnSpc>
                <a:spcPct val="150000"/>
              </a:lnSpc>
              <a:spcBef>
                <a:spcPts val="0"/>
              </a:spcBef>
            </a:pPr>
            <a:r>
              <a:rPr lang="en-US" sz="3300" dirty="0">
                <a:latin typeface="Arial"/>
              </a:rPr>
              <a:t>Federal </a:t>
            </a:r>
          </a:p>
          <a:p>
            <a:pPr>
              <a:lnSpc>
                <a:spcPct val="150000"/>
              </a:lnSpc>
              <a:spcBef>
                <a:spcPts val="0"/>
              </a:spcBef>
            </a:pPr>
            <a:r>
              <a:rPr lang="en-US" sz="3300" dirty="0">
                <a:latin typeface="Arial"/>
              </a:rPr>
              <a:t>State of New Jersey</a:t>
            </a:r>
          </a:p>
          <a:p>
            <a:pPr>
              <a:lnSpc>
                <a:spcPct val="150000"/>
              </a:lnSpc>
              <a:spcBef>
                <a:spcPts val="0"/>
              </a:spcBef>
            </a:pPr>
            <a:r>
              <a:rPr lang="en-US" sz="3300" dirty="0">
                <a:latin typeface="Arial"/>
              </a:rPr>
              <a:t>The College/University</a:t>
            </a:r>
          </a:p>
          <a:p>
            <a:pPr>
              <a:lnSpc>
                <a:spcPct val="150000"/>
              </a:lnSpc>
              <a:spcBef>
                <a:spcPts val="0"/>
              </a:spcBef>
            </a:pPr>
            <a:r>
              <a:rPr lang="en-US" sz="3300" dirty="0">
                <a:latin typeface="Arial"/>
              </a:rPr>
              <a:t>Outside Organizations</a:t>
            </a:r>
          </a:p>
          <a:p>
            <a:pPr lvl="1">
              <a:lnSpc>
                <a:spcPct val="150000"/>
              </a:lnSpc>
              <a:spcBef>
                <a:spcPts val="0"/>
              </a:spcBef>
            </a:pPr>
            <a:r>
              <a:rPr lang="en-US" sz="2600" dirty="0">
                <a:latin typeface="Arial"/>
              </a:rPr>
              <a:t>Civic organizations (ex.-local Rotary Club), parent’s employer, high school awards</a:t>
            </a:r>
          </a:p>
          <a:p>
            <a:pPr marL="342900" marR="0" lvl="0" indent="-342900" algn="l" defTabSz="914400" rtl="0" eaLnBrk="1" fontAlgn="auto" latinLnBrk="0" hangingPunct="1">
              <a:lnSpc>
                <a:spcPct val="130000"/>
              </a:lnSpc>
              <a:spcBef>
                <a:spcPts val="0"/>
              </a:spcBef>
              <a:spcAft>
                <a:spcPts val="0"/>
              </a:spcAft>
              <a:buClrTx/>
              <a:buSzTx/>
              <a:buFont typeface="Arial" pitchFamily="34" charset="0"/>
              <a:buChar char="•"/>
              <a:tabLst/>
              <a:defRPr/>
            </a:pPr>
            <a:endParaRPr kumimoji="0" lang="en-US" sz="2300" b="0" i="0" u="none" strike="noStrike" kern="1200" cap="none" spc="0" normalizeH="0" baseline="0" noProof="0" dirty="0">
              <a:ln>
                <a:noFill/>
              </a:ln>
              <a:effectLst/>
              <a:uLnTx/>
              <a:uFillTx/>
              <a:latin typeface="Arial"/>
              <a:ea typeface="+mn-ea"/>
              <a:cs typeface="+mn-cs"/>
            </a:endParaRPr>
          </a:p>
        </p:txBody>
      </p:sp>
      <p:sp>
        <p:nvSpPr>
          <p:cNvPr id="11" name="Rectangle 2"/>
          <p:cNvSpPr txBox="1">
            <a:spLocks noChangeArrowheads="1"/>
          </p:cNvSpPr>
          <p:nvPr/>
        </p:nvSpPr>
        <p:spPr>
          <a:xfrm>
            <a:off x="4609352" y="1349946"/>
            <a:ext cx="3962401" cy="776287"/>
          </a:xfrm>
          <a:prstGeom prst="rect">
            <a:avLst/>
          </a:prstGeom>
          <a:solidFill>
            <a:srgbClr val="BD9FBE"/>
          </a:solidFill>
          <a:ln>
            <a:solidFill>
              <a:schemeClr val="accent1"/>
            </a:solidFill>
          </a:ln>
        </p:spPr>
        <p:txBody>
          <a:bodyPr vert="horz" lIns="92075" tIns="46038" rIns="92075" bIns="46038" rtlCol="0" anchor="ctr">
            <a:normAutofit/>
          </a:bodyPr>
          <a:lstStyle/>
          <a:p>
            <a:pPr lvl="0" algn="ctr" eaLnBrk="1" fontAlgn="auto" hangingPunct="1">
              <a:spcAft>
                <a:spcPts val="0"/>
              </a:spcAft>
              <a:defRPr/>
            </a:pPr>
            <a:r>
              <a:rPr lang="en-US" sz="2800" b="1" dirty="0">
                <a:solidFill>
                  <a:srgbClr val="000000"/>
                </a:solidFill>
              </a:rPr>
              <a:t>Sources of Aid </a:t>
            </a:r>
            <a:endParaRPr lang="en-US" sz="2800" b="1" dirty="0">
              <a:solidFill>
                <a:srgbClr val="000000"/>
              </a:solidFill>
              <a:latin typeface="Arial"/>
            </a:endParaRPr>
          </a:p>
        </p:txBody>
      </p:sp>
      <p:sp>
        <p:nvSpPr>
          <p:cNvPr id="9" name="Rectangle 2"/>
          <p:cNvSpPr txBox="1">
            <a:spLocks noChangeArrowheads="1"/>
          </p:cNvSpPr>
          <p:nvPr/>
        </p:nvSpPr>
        <p:spPr>
          <a:xfrm>
            <a:off x="587774" y="1352930"/>
            <a:ext cx="3962401" cy="776287"/>
          </a:xfrm>
          <a:prstGeom prst="rect">
            <a:avLst/>
          </a:prstGeom>
          <a:solidFill>
            <a:srgbClr val="BD9FBE"/>
          </a:solidFill>
          <a:ln>
            <a:solidFill>
              <a:schemeClr val="accent1"/>
            </a:solidFill>
          </a:ln>
        </p:spPr>
        <p:txBody>
          <a:bodyPr vert="horz" lIns="92075" tIns="46038" rIns="92075" bIns="46038" rtlCol="0" anchor="ctr">
            <a:normAutofit/>
          </a:bodyPr>
          <a:lstStyle/>
          <a:p>
            <a:pPr algn="ctr" eaLnBrk="1" fontAlgn="auto" hangingPunct="1">
              <a:spcAft>
                <a:spcPts val="0"/>
              </a:spcAft>
              <a:defRPr/>
            </a:pPr>
            <a:r>
              <a:rPr lang="en-US" sz="2800" b="1" dirty="0">
                <a:solidFill>
                  <a:srgbClr val="000000"/>
                </a:solidFill>
                <a:latin typeface="Arial"/>
              </a:rPr>
              <a:t>Types of Financial Aid</a:t>
            </a:r>
          </a:p>
        </p:txBody>
      </p:sp>
      <p:sp>
        <p:nvSpPr>
          <p:cNvPr id="2" name="Title 1"/>
          <p:cNvSpPr>
            <a:spLocks noGrp="1"/>
          </p:cNvSpPr>
          <p:nvPr>
            <p:ph type="title"/>
          </p:nvPr>
        </p:nvSpPr>
        <p:spPr>
          <a:xfrm>
            <a:off x="457200" y="283516"/>
            <a:ext cx="8229600" cy="1143000"/>
          </a:xfrm>
        </p:spPr>
        <p:txBody>
          <a:bodyPr/>
          <a:lstStyle/>
          <a:p>
            <a:r>
              <a:rPr lang="en-US" b="1" dirty="0"/>
              <a:t>Financial Aid</a:t>
            </a:r>
          </a:p>
        </p:txBody>
      </p:sp>
      <p:sp>
        <p:nvSpPr>
          <p:cNvPr id="13"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5</a:t>
            </a:fld>
            <a:endParaRPr lang="en-US" dirty="0"/>
          </a:p>
        </p:txBody>
      </p:sp>
    </p:spTree>
  </p:cSld>
  <p:clrMapOvr>
    <a:masterClrMapping/>
  </p:clrMapOvr>
  <p:transition>
    <p:zo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Higher Education Student Assistance Authority</a:t>
            </a:r>
            <a:endParaRPr lang="en-US" dirty="0"/>
          </a:p>
        </p:txBody>
      </p:sp>
      <p:sp>
        <p:nvSpPr>
          <p:cNvPr id="3" name="Content Placeholder 2"/>
          <p:cNvSpPr>
            <a:spLocks noGrp="1"/>
          </p:cNvSpPr>
          <p:nvPr>
            <p:ph idx="4294967295"/>
          </p:nvPr>
        </p:nvSpPr>
        <p:spPr>
          <a:xfrm>
            <a:off x="914400" y="1447800"/>
            <a:ext cx="8229600" cy="3657600"/>
          </a:xfrm>
        </p:spPr>
        <p:txBody>
          <a:bodyPr/>
          <a:lstStyle/>
          <a:p>
            <a:r>
              <a:rPr lang="en-US" sz="3200" b="0" dirty="0">
                <a:latin typeface="Arial"/>
              </a:rPr>
              <a:t>All institutions must have a net price calculator posted on their websites.</a:t>
            </a:r>
          </a:p>
          <a:p>
            <a:r>
              <a:rPr lang="en-US" sz="3200" b="0" dirty="0">
                <a:latin typeface="Arial"/>
              </a:rPr>
              <a:t>Students will be able to estimate the individual net price per institution.</a:t>
            </a:r>
          </a:p>
          <a:p>
            <a:r>
              <a:rPr lang="en-US" sz="3200" b="0" dirty="0">
                <a:latin typeface="Arial"/>
              </a:rPr>
              <a:t>Based on full-time, first degree/certificate-seeking undergraduate students.</a:t>
            </a:r>
          </a:p>
        </p:txBody>
      </p:sp>
      <p:sp>
        <p:nvSpPr>
          <p:cNvPr id="7" name="Title 1"/>
          <p:cNvSpPr>
            <a:spLocks noGrp="1"/>
          </p:cNvSpPr>
          <p:nvPr>
            <p:ph type="title"/>
          </p:nvPr>
        </p:nvSpPr>
        <p:spPr>
          <a:xfrm>
            <a:off x="457200" y="274638"/>
            <a:ext cx="8229600" cy="1143000"/>
          </a:xfrm>
        </p:spPr>
        <p:txBody>
          <a:bodyPr>
            <a:normAutofit/>
          </a:bodyPr>
          <a:lstStyle/>
          <a:p>
            <a:pPr lvl="0" defTabSz="914400">
              <a:defRPr/>
            </a:pPr>
            <a:r>
              <a:rPr lang="en-US" b="1" dirty="0"/>
              <a:t>Net Price Calculator</a:t>
            </a:r>
          </a:p>
        </p:txBody>
      </p:sp>
      <p:sp>
        <p:nvSpPr>
          <p:cNvPr id="11"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50</a:t>
            </a:fld>
            <a:endParaRPr lang="en-US" dirty="0"/>
          </a:p>
        </p:txBody>
      </p:sp>
    </p:spTree>
    <p:extLst>
      <p:ext uri="{BB962C8B-B14F-4D97-AF65-F5344CB8AC3E}">
        <p14:creationId xmlns:p14="http://schemas.microsoft.com/office/powerpoint/2010/main" val="909433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2" name="Title 1"/>
          <p:cNvSpPr>
            <a:spLocks noGrp="1"/>
          </p:cNvSpPr>
          <p:nvPr>
            <p:ph type="title"/>
          </p:nvPr>
        </p:nvSpPr>
        <p:spPr/>
        <p:txBody>
          <a:bodyPr>
            <a:normAutofit/>
          </a:bodyPr>
          <a:lstStyle/>
          <a:p>
            <a:pPr lvl="0"/>
            <a:r>
              <a:rPr lang="en-US" b="1" dirty="0"/>
              <a:t>Other Resources</a:t>
            </a:r>
            <a:endParaRPr lang="en-US" dirty="0"/>
          </a:p>
        </p:txBody>
      </p:sp>
      <p:sp>
        <p:nvSpPr>
          <p:cNvPr id="31747" name="Content Placeholder 2"/>
          <p:cNvSpPr>
            <a:spLocks noGrp="1"/>
          </p:cNvSpPr>
          <p:nvPr>
            <p:ph idx="4294967295"/>
          </p:nvPr>
        </p:nvSpPr>
        <p:spPr>
          <a:xfrm>
            <a:off x="1027153" y="1447476"/>
            <a:ext cx="7339479" cy="4297687"/>
          </a:xfrm>
        </p:spPr>
        <p:txBody>
          <a:bodyPr>
            <a:noAutofit/>
          </a:bodyPr>
          <a:lstStyle/>
          <a:p>
            <a:r>
              <a:rPr lang="en-US" sz="2800" dirty="0">
                <a:latin typeface="Arial"/>
              </a:rPr>
              <a:t>Outside Scholarships</a:t>
            </a:r>
          </a:p>
          <a:p>
            <a:r>
              <a:rPr lang="en-US" sz="2800" dirty="0">
                <a:latin typeface="Arial"/>
              </a:rPr>
              <a:t>Campus Administered Payment Plans</a:t>
            </a:r>
          </a:p>
          <a:p>
            <a:r>
              <a:rPr lang="en-US" sz="2800" dirty="0">
                <a:latin typeface="Arial"/>
              </a:rPr>
              <a:t>Campus Employment</a:t>
            </a:r>
          </a:p>
          <a:p>
            <a:r>
              <a:rPr lang="en-US" sz="2800" dirty="0">
                <a:latin typeface="Arial"/>
              </a:rPr>
              <a:t>Private Loans</a:t>
            </a:r>
          </a:p>
          <a:p>
            <a:r>
              <a:rPr lang="en-US" sz="2800" dirty="0">
                <a:latin typeface="Arial"/>
              </a:rPr>
              <a:t>529 Plans</a:t>
            </a:r>
          </a:p>
          <a:p>
            <a:r>
              <a:rPr lang="en-US" sz="2800" dirty="0">
                <a:latin typeface="Arial"/>
              </a:rPr>
              <a:t>Specialized Campus Opportunities</a:t>
            </a:r>
          </a:p>
          <a:p>
            <a:pPr marL="274320" indent="0">
              <a:buFont typeface="Wingdings" pitchFamily="2" charset="2"/>
              <a:buChar char="ü"/>
            </a:pPr>
            <a:r>
              <a:rPr lang="en-US" sz="1600" dirty="0">
                <a:latin typeface="Arial"/>
              </a:rPr>
              <a:t> Residential Advisors</a:t>
            </a:r>
          </a:p>
          <a:p>
            <a:pPr marL="274320" indent="0">
              <a:buFont typeface="Wingdings" pitchFamily="2" charset="2"/>
              <a:buChar char="ü"/>
            </a:pPr>
            <a:r>
              <a:rPr lang="en-US" sz="1600" dirty="0">
                <a:latin typeface="Arial"/>
              </a:rPr>
              <a:t> Student Ambassadors</a:t>
            </a:r>
          </a:p>
          <a:p>
            <a:pPr marL="274320" indent="0">
              <a:buFont typeface="Wingdings" pitchFamily="2" charset="2"/>
              <a:buChar char="ü"/>
            </a:pPr>
            <a:r>
              <a:rPr lang="en-US" sz="1600" dirty="0">
                <a:latin typeface="Arial"/>
              </a:rPr>
              <a:t> Student Tour Guides</a:t>
            </a:r>
          </a:p>
          <a:p>
            <a:pPr marL="274320" indent="0">
              <a:buFont typeface="Wingdings" pitchFamily="2" charset="2"/>
              <a:buChar char="ü"/>
            </a:pPr>
            <a:r>
              <a:rPr lang="en-US" sz="1600" dirty="0">
                <a:latin typeface="Arial"/>
              </a:rPr>
              <a:t> Internships/CO-OP’S</a:t>
            </a:r>
          </a:p>
        </p:txBody>
      </p:sp>
      <p:sp>
        <p:nvSpPr>
          <p:cNvPr id="7"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51</a:t>
            </a:fld>
            <a:endParaRPr lang="en-US" dirty="0"/>
          </a:p>
        </p:txBody>
      </p:sp>
    </p:spTree>
    <p:extLst>
      <p:ext uri="{BB962C8B-B14F-4D97-AF65-F5344CB8AC3E}">
        <p14:creationId xmlns:p14="http://schemas.microsoft.com/office/powerpoint/2010/main" val="2446386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2" name="Title 1"/>
          <p:cNvSpPr>
            <a:spLocks noGrp="1"/>
          </p:cNvSpPr>
          <p:nvPr>
            <p:ph type="title"/>
          </p:nvPr>
        </p:nvSpPr>
        <p:spPr/>
        <p:txBody>
          <a:bodyPr>
            <a:normAutofit/>
          </a:bodyPr>
          <a:lstStyle/>
          <a:p>
            <a:pPr lvl="0"/>
            <a:r>
              <a:rPr lang="en-US" b="1" dirty="0"/>
              <a:t>Private Scholarship Search</a:t>
            </a:r>
            <a:endParaRPr lang="en-US" dirty="0"/>
          </a:p>
        </p:txBody>
      </p:sp>
      <p:sp>
        <p:nvSpPr>
          <p:cNvPr id="32771" name="Content Placeholder 3"/>
          <p:cNvSpPr>
            <a:spLocks noGrp="1" noChangeArrowheads="1"/>
          </p:cNvSpPr>
          <p:nvPr>
            <p:ph idx="4294967295"/>
          </p:nvPr>
        </p:nvSpPr>
        <p:spPr>
          <a:xfrm>
            <a:off x="985868" y="1600800"/>
            <a:ext cx="7516896" cy="4525963"/>
          </a:xfrm>
        </p:spPr>
        <p:txBody>
          <a:bodyPr/>
          <a:lstStyle/>
          <a:p>
            <a:pPr eaLnBrk="1" hangingPunct="1"/>
            <a:r>
              <a:rPr lang="en-US" sz="2400" dirty="0">
                <a:latin typeface="Arial"/>
              </a:rPr>
              <a:t>Institution/college web sites</a:t>
            </a:r>
          </a:p>
          <a:p>
            <a:pPr eaLnBrk="1" hangingPunct="1"/>
            <a:r>
              <a:rPr lang="en-US" sz="2400" dirty="0">
                <a:latin typeface="Arial"/>
              </a:rPr>
              <a:t>Local library resources</a:t>
            </a:r>
          </a:p>
          <a:p>
            <a:pPr eaLnBrk="1" hangingPunct="1"/>
            <a:r>
              <a:rPr lang="en-US" sz="2400" dirty="0">
                <a:latin typeface="Arial"/>
              </a:rPr>
              <a:t>Local businesses, civic organizations and churches</a:t>
            </a:r>
          </a:p>
          <a:p>
            <a:pPr lvl="1">
              <a:buFont typeface="Wingdings" panose="05000000000000000000" pitchFamily="2" charset="2"/>
              <a:buChar char="ü"/>
            </a:pPr>
            <a:r>
              <a:rPr lang="en-US" sz="2000" dirty="0">
                <a:latin typeface="Arial"/>
              </a:rPr>
              <a:t>Check with your High School guidance office</a:t>
            </a:r>
          </a:p>
          <a:p>
            <a:pPr eaLnBrk="1" hangingPunct="1"/>
            <a:r>
              <a:rPr lang="en-US" sz="2400" dirty="0">
                <a:latin typeface="Arial"/>
              </a:rPr>
              <a:t>Parent’s employer(s)</a:t>
            </a:r>
          </a:p>
          <a:p>
            <a:pPr eaLnBrk="1" hangingPunct="1"/>
            <a:r>
              <a:rPr lang="en-US" sz="2400" dirty="0">
                <a:latin typeface="Arial"/>
              </a:rPr>
              <a:t>www.hesaa.org</a:t>
            </a:r>
          </a:p>
          <a:p>
            <a:pPr eaLnBrk="1" hangingPunct="1"/>
            <a:r>
              <a:rPr lang="en-US" sz="2400" dirty="0">
                <a:latin typeface="Arial"/>
              </a:rPr>
              <a:t>www.fastweb.com</a:t>
            </a:r>
          </a:p>
          <a:p>
            <a:pPr eaLnBrk="1" hangingPunct="1"/>
            <a:r>
              <a:rPr lang="en-US" sz="2400" dirty="0">
                <a:latin typeface="Arial"/>
              </a:rPr>
              <a:t>www.collegeboard.org</a:t>
            </a:r>
          </a:p>
          <a:p>
            <a:pPr eaLnBrk="1" hangingPunct="1"/>
            <a:r>
              <a:rPr lang="en-US" sz="2400" dirty="0">
                <a:latin typeface="Arial"/>
              </a:rPr>
              <a:t>www.mappingyourfuture.org</a:t>
            </a:r>
          </a:p>
        </p:txBody>
      </p:sp>
      <p:pic>
        <p:nvPicPr>
          <p:cNvPr id="32772" name="Picture 4" descr="j0145885"/>
          <p:cNvPicPr>
            <a:picLocks noChangeAspect="1" noChangeArrowheads="1"/>
          </p:cNvPicPr>
          <p:nvPr/>
        </p:nvPicPr>
        <p:blipFill>
          <a:blip r:embed="rId3" cstate="print"/>
          <a:srcRect/>
          <a:stretch>
            <a:fillRect/>
          </a:stretch>
        </p:blipFill>
        <p:spPr bwMode="auto">
          <a:xfrm>
            <a:off x="5791200" y="3733800"/>
            <a:ext cx="2882900" cy="1770063"/>
          </a:xfrm>
          <a:prstGeom prst="rect">
            <a:avLst/>
          </a:prstGeom>
          <a:noFill/>
          <a:ln w="9525">
            <a:noFill/>
            <a:miter lim="800000"/>
            <a:headEnd/>
            <a:tailEnd/>
          </a:ln>
        </p:spPr>
      </p:pic>
      <p:sp>
        <p:nvSpPr>
          <p:cNvPr id="8"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52</a:t>
            </a:fld>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2" name="Title 1"/>
          <p:cNvSpPr>
            <a:spLocks noGrp="1"/>
          </p:cNvSpPr>
          <p:nvPr>
            <p:ph type="title"/>
          </p:nvPr>
        </p:nvSpPr>
        <p:spPr/>
        <p:txBody>
          <a:bodyPr>
            <a:normAutofit/>
          </a:bodyPr>
          <a:lstStyle/>
          <a:p>
            <a:pPr lvl="0"/>
            <a:r>
              <a:rPr lang="en-US" b="1" dirty="0"/>
              <a:t>Consumer Issues</a:t>
            </a:r>
            <a:endParaRPr lang="en-US" dirty="0"/>
          </a:p>
        </p:txBody>
      </p:sp>
      <p:sp>
        <p:nvSpPr>
          <p:cNvPr id="32771" name="Content Placeholder 3"/>
          <p:cNvSpPr>
            <a:spLocks noGrp="1" noChangeArrowheads="1"/>
          </p:cNvSpPr>
          <p:nvPr>
            <p:ph idx="4294967295"/>
          </p:nvPr>
        </p:nvSpPr>
        <p:spPr>
          <a:xfrm>
            <a:off x="985868" y="1417638"/>
            <a:ext cx="7516896" cy="4709125"/>
          </a:xfrm>
        </p:spPr>
        <p:txBody>
          <a:bodyPr>
            <a:normAutofit lnSpcReduction="10000"/>
          </a:bodyPr>
          <a:lstStyle/>
          <a:p>
            <a:pPr>
              <a:defRPr/>
            </a:pPr>
            <a:r>
              <a:rPr lang="en-US" sz="2800" dirty="0"/>
              <a:t>Renewability of awarded aid</a:t>
            </a:r>
          </a:p>
          <a:p>
            <a:pPr lvl="1">
              <a:defRPr/>
            </a:pPr>
            <a:r>
              <a:rPr lang="en-US" sz="2400" dirty="0"/>
              <a:t>Minimum GPA?</a:t>
            </a:r>
          </a:p>
          <a:p>
            <a:pPr>
              <a:defRPr/>
            </a:pPr>
            <a:r>
              <a:rPr lang="en-US" sz="2800" dirty="0"/>
              <a:t>Need-based aid</a:t>
            </a:r>
          </a:p>
          <a:p>
            <a:pPr lvl="1">
              <a:defRPr/>
            </a:pPr>
            <a:r>
              <a:rPr lang="en-US" sz="2400" dirty="0"/>
              <a:t>Will changes in need from year to year cause an adjustment?</a:t>
            </a:r>
          </a:p>
          <a:p>
            <a:pPr>
              <a:defRPr/>
            </a:pPr>
            <a:r>
              <a:rPr lang="en-US" sz="2800" dirty="0"/>
              <a:t>Treatment of outside scholarships</a:t>
            </a:r>
          </a:p>
          <a:p>
            <a:pPr lvl="1">
              <a:defRPr/>
            </a:pPr>
            <a:r>
              <a:rPr lang="en-US" sz="2400" dirty="0"/>
              <a:t>Reduce loans or institutional aid</a:t>
            </a:r>
          </a:p>
          <a:p>
            <a:pPr>
              <a:defRPr/>
            </a:pPr>
            <a:r>
              <a:rPr lang="en-US" sz="2800" dirty="0"/>
              <a:t>Scholarship scams </a:t>
            </a:r>
          </a:p>
          <a:p>
            <a:pPr>
              <a:defRPr/>
            </a:pPr>
            <a:r>
              <a:rPr lang="en-US" sz="2800" dirty="0"/>
              <a:t>Consultants - good or bad idea?</a:t>
            </a:r>
          </a:p>
          <a:p>
            <a:pPr>
              <a:defRPr/>
            </a:pPr>
            <a:r>
              <a:rPr lang="en-US" sz="2800" dirty="0"/>
              <a:t>Aid Notifications - review them carefully</a:t>
            </a:r>
          </a:p>
        </p:txBody>
      </p:sp>
      <p:sp>
        <p:nvSpPr>
          <p:cNvPr id="8"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53</a:t>
            </a:fld>
            <a:endParaRPr lang="en-US" dirty="0"/>
          </a:p>
        </p:txBody>
      </p:sp>
    </p:spTree>
    <p:extLst>
      <p:ext uri="{BB962C8B-B14F-4D97-AF65-F5344CB8AC3E}">
        <p14:creationId xmlns:p14="http://schemas.microsoft.com/office/powerpoint/2010/main" val="26040102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2" name="Title 1"/>
          <p:cNvSpPr>
            <a:spLocks noGrp="1"/>
          </p:cNvSpPr>
          <p:nvPr>
            <p:ph type="title"/>
          </p:nvPr>
        </p:nvSpPr>
        <p:spPr/>
        <p:txBody>
          <a:bodyPr>
            <a:normAutofit/>
          </a:bodyPr>
          <a:lstStyle/>
          <a:p>
            <a:pPr lvl="0"/>
            <a:r>
              <a:rPr lang="en-US" b="1" dirty="0"/>
              <a:t>Special Circumstances</a:t>
            </a:r>
            <a:endParaRPr lang="en-US" dirty="0"/>
          </a:p>
        </p:txBody>
      </p:sp>
      <p:sp>
        <p:nvSpPr>
          <p:cNvPr id="32771" name="Content Placeholder 3"/>
          <p:cNvSpPr>
            <a:spLocks noGrp="1" noChangeArrowheads="1"/>
          </p:cNvSpPr>
          <p:nvPr>
            <p:ph idx="4294967295"/>
          </p:nvPr>
        </p:nvSpPr>
        <p:spPr>
          <a:xfrm>
            <a:off x="985868" y="1417638"/>
            <a:ext cx="7516896" cy="4709125"/>
          </a:xfrm>
        </p:spPr>
        <p:txBody>
          <a:bodyPr>
            <a:normAutofit/>
          </a:bodyPr>
          <a:lstStyle/>
          <a:p>
            <a:pPr>
              <a:defRPr/>
            </a:pPr>
            <a:r>
              <a:rPr lang="en-US" dirty="0"/>
              <a:t>Significant change to family situation</a:t>
            </a:r>
          </a:p>
          <a:p>
            <a:pPr lvl="1">
              <a:defRPr/>
            </a:pPr>
            <a:r>
              <a:rPr lang="en-US" sz="2400" dirty="0"/>
              <a:t>Loss of Income</a:t>
            </a:r>
          </a:p>
          <a:p>
            <a:pPr lvl="2">
              <a:defRPr/>
            </a:pPr>
            <a:r>
              <a:rPr lang="en-US" sz="2000" dirty="0"/>
              <a:t>Retirement, unemployment, company closing</a:t>
            </a:r>
          </a:p>
          <a:p>
            <a:pPr lvl="2">
              <a:defRPr/>
            </a:pPr>
            <a:r>
              <a:rPr lang="en-US" sz="2000" dirty="0"/>
              <a:t>Separation/divorce of parents</a:t>
            </a:r>
          </a:p>
          <a:p>
            <a:pPr lvl="2">
              <a:defRPr/>
            </a:pPr>
            <a:r>
              <a:rPr lang="en-US" sz="2000" dirty="0"/>
              <a:t>Death/disability of parent</a:t>
            </a:r>
          </a:p>
          <a:p>
            <a:pPr>
              <a:defRPr/>
            </a:pPr>
            <a:r>
              <a:rPr lang="en-US" dirty="0"/>
              <a:t>Every school treats these differently</a:t>
            </a:r>
          </a:p>
          <a:p>
            <a:pPr lvl="1">
              <a:defRPr/>
            </a:pPr>
            <a:r>
              <a:rPr lang="en-US" dirty="0"/>
              <a:t>Federal regulations allow lots of leeway</a:t>
            </a:r>
          </a:p>
          <a:p>
            <a:pPr>
              <a:defRPr/>
            </a:pPr>
            <a:r>
              <a:rPr lang="en-US" dirty="0"/>
              <a:t>Different rules for NJ Grants too</a:t>
            </a:r>
          </a:p>
        </p:txBody>
      </p:sp>
      <p:sp>
        <p:nvSpPr>
          <p:cNvPr id="8"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54</a:t>
            </a:fld>
            <a:endParaRPr lang="en-US" dirty="0"/>
          </a:p>
        </p:txBody>
      </p:sp>
    </p:spTree>
    <p:extLst>
      <p:ext uri="{BB962C8B-B14F-4D97-AF65-F5344CB8AC3E}">
        <p14:creationId xmlns:p14="http://schemas.microsoft.com/office/powerpoint/2010/main" val="21380443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dirty="0"/>
              <a:t>Higher Education Student Assistance Authority</a:t>
            </a:r>
          </a:p>
        </p:txBody>
      </p:sp>
      <p:sp>
        <p:nvSpPr>
          <p:cNvPr id="28674" name="Rectangle 2"/>
          <p:cNvSpPr>
            <a:spLocks noGrp="1" noChangeArrowheads="1"/>
          </p:cNvSpPr>
          <p:nvPr>
            <p:ph type="title"/>
          </p:nvPr>
        </p:nvSpPr>
        <p:spPr/>
        <p:txBody>
          <a:bodyPr>
            <a:noAutofit/>
          </a:bodyPr>
          <a:lstStyle/>
          <a:p>
            <a:r>
              <a:rPr lang="en-US" b="1" dirty="0">
                <a:latin typeface="Arial"/>
              </a:rPr>
              <a:t>The Cycle of Financial Aid</a:t>
            </a:r>
          </a:p>
        </p:txBody>
      </p:sp>
      <p:graphicFrame>
        <p:nvGraphicFramePr>
          <p:cNvPr id="2" name="Table 1"/>
          <p:cNvGraphicFramePr>
            <a:graphicFrameLocks noGrp="1"/>
          </p:cNvGraphicFramePr>
          <p:nvPr>
            <p:extLst>
              <p:ext uri="{D42A27DB-BD31-4B8C-83A1-F6EECF244321}">
                <p14:modId xmlns:p14="http://schemas.microsoft.com/office/powerpoint/2010/main" val="1684779708"/>
              </p:ext>
            </p:extLst>
          </p:nvPr>
        </p:nvGraphicFramePr>
        <p:xfrm>
          <a:off x="992960" y="1559055"/>
          <a:ext cx="7356210" cy="3930777"/>
        </p:xfrm>
        <a:graphic>
          <a:graphicData uri="http://schemas.openxmlformats.org/drawingml/2006/table">
            <a:tbl>
              <a:tblPr bandRow="1">
                <a:tableStyleId>{3B4B98B0-60AC-42C2-AFA5-B58CD77FA1E5}</a:tableStyleId>
              </a:tblPr>
              <a:tblGrid>
                <a:gridCol w="2519253">
                  <a:extLst>
                    <a:ext uri="{9D8B030D-6E8A-4147-A177-3AD203B41FA5}">
                      <a16:colId xmlns:a16="http://schemas.microsoft.com/office/drawing/2014/main" val="20000"/>
                    </a:ext>
                  </a:extLst>
                </a:gridCol>
                <a:gridCol w="4836957">
                  <a:extLst>
                    <a:ext uri="{9D8B030D-6E8A-4147-A177-3AD203B41FA5}">
                      <a16:colId xmlns:a16="http://schemas.microsoft.com/office/drawing/2014/main" val="20001"/>
                    </a:ext>
                  </a:extLst>
                </a:gridCol>
              </a:tblGrid>
              <a:tr h="866822">
                <a:tc>
                  <a:txBody>
                    <a:bodyPr/>
                    <a:lstStyle/>
                    <a:p>
                      <a:r>
                        <a:rPr lang="en-US" sz="1800" dirty="0"/>
                        <a:t>Oct - March</a:t>
                      </a: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800" dirty="0"/>
                        <a:t>Complete FAFSA application, college search, college application process, and CSS Profile</a:t>
                      </a:r>
                    </a:p>
                    <a:p>
                      <a:endParaRPr lang="en-US" sz="1800" dirty="0"/>
                    </a:p>
                    <a:p>
                      <a:r>
                        <a:rPr lang="en-US" sz="1800" b="1" i="1" dirty="0">
                          <a:solidFill>
                            <a:srgbClr val="FF0000"/>
                          </a:solidFill>
                        </a:rPr>
                        <a:t>For 24-25, FAFSA will be available in December 23.</a:t>
                      </a:r>
                      <a:endParaRPr lang="en-US" b="1" i="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596393">
                <a:tc>
                  <a:txBody>
                    <a:bodyPr/>
                    <a:lstStyle/>
                    <a:p>
                      <a:r>
                        <a:rPr lang="en-US" sz="1800" dirty="0"/>
                        <a:t>February - May </a:t>
                      </a: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t>Schools send FA notification letters</a:t>
                      </a:r>
                      <a:endParaRPr lang="en-US" sz="1800" b="0" dirty="0">
                        <a:solidFill>
                          <a:schemeClr val="accent6">
                            <a:lumMod val="75000"/>
                          </a:schemeClr>
                        </a:solidFill>
                        <a:latin typeface="+mn-lt"/>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935672">
                <a:tc>
                  <a:txBody>
                    <a:bodyPr/>
                    <a:lstStyle/>
                    <a:p>
                      <a:r>
                        <a:rPr lang="en-US" sz="1800" dirty="0"/>
                        <a:t>June - July </a:t>
                      </a: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t>School sends Fall Semester bill</a:t>
                      </a:r>
                      <a:endParaRPr lang="en-US" sz="1800" b="0" dirty="0">
                        <a:solidFill>
                          <a:schemeClr val="accent6">
                            <a:lumMod val="75000"/>
                          </a:schemeClr>
                        </a:solidFill>
                        <a:latin typeface="+mn-lt"/>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935672">
                <a:tc>
                  <a:txBody>
                    <a:bodyPr/>
                    <a:lstStyle/>
                    <a:p>
                      <a:r>
                        <a:rPr lang="en-US" dirty="0"/>
                        <a:t>August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a:solidFill>
                            <a:srgbClr val="002060"/>
                          </a:solidFill>
                          <a:latin typeface="+mn-lt"/>
                        </a:rPr>
                        <a:t>Bills are due to institution</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2940730430"/>
                  </a:ext>
                </a:extLst>
              </a:tr>
            </a:tbl>
          </a:graphicData>
        </a:graphic>
      </p:graphicFrame>
      <p:sp>
        <p:nvSpPr>
          <p:cNvPr id="8"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55</a:t>
            </a:fld>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dirty="0"/>
              <a:t>Higher Education Student Assistance Authority</a:t>
            </a:r>
          </a:p>
        </p:txBody>
      </p:sp>
      <p:sp>
        <p:nvSpPr>
          <p:cNvPr id="28674" name="Rectangle 2"/>
          <p:cNvSpPr>
            <a:spLocks noGrp="1" noChangeArrowheads="1"/>
          </p:cNvSpPr>
          <p:nvPr>
            <p:ph type="title"/>
          </p:nvPr>
        </p:nvSpPr>
        <p:spPr/>
        <p:txBody>
          <a:bodyPr>
            <a:noAutofit/>
          </a:bodyPr>
          <a:lstStyle/>
          <a:p>
            <a:r>
              <a:rPr lang="en-US" b="1" dirty="0"/>
              <a:t>Apply for State Aid Workshops &amp; Webinars</a:t>
            </a:r>
            <a:endParaRPr lang="en-US" b="1" dirty="0">
              <a:latin typeface="Arial"/>
            </a:endParaRPr>
          </a:p>
        </p:txBody>
      </p:sp>
      <p:sp>
        <p:nvSpPr>
          <p:cNvPr id="8"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56</a:t>
            </a:fld>
            <a:endParaRPr lang="en-US" dirty="0"/>
          </a:p>
        </p:txBody>
      </p:sp>
      <p:sp>
        <p:nvSpPr>
          <p:cNvPr id="3" name="Rectangle 2">
            <a:extLst>
              <a:ext uri="{FF2B5EF4-FFF2-40B4-BE49-F238E27FC236}">
                <a16:creationId xmlns:a16="http://schemas.microsoft.com/office/drawing/2014/main" id="{6040ECF1-B37C-4AC9-9209-AEC4103B63D3}"/>
              </a:ext>
            </a:extLst>
          </p:cNvPr>
          <p:cNvSpPr/>
          <p:nvPr/>
        </p:nvSpPr>
        <p:spPr>
          <a:xfrm>
            <a:off x="346841" y="1522836"/>
            <a:ext cx="8898525" cy="1938992"/>
          </a:xfrm>
          <a:prstGeom prst="rect">
            <a:avLst/>
          </a:prstGeom>
        </p:spPr>
        <p:txBody>
          <a:bodyPr wrap="square">
            <a:spAutoFit/>
          </a:bodyPr>
          <a:lstStyle/>
          <a:p>
            <a:endParaRPr lang="en-US" dirty="0"/>
          </a:p>
          <a:p>
            <a:r>
              <a:rPr lang="en-US" b="1" dirty="0"/>
              <a:t>Please join us for a virtual FAFSA Completion Workshop.</a:t>
            </a:r>
            <a:endParaRPr lang="en-US" dirty="0"/>
          </a:p>
          <a:p>
            <a:r>
              <a:rPr lang="en-US" dirty="0"/>
              <a:t>Check back for schedule events starting in September 2023.</a:t>
            </a:r>
          </a:p>
          <a:p>
            <a:endParaRPr lang="en-US" dirty="0"/>
          </a:p>
          <a:p>
            <a:r>
              <a:rPr lang="en-US" dirty="0"/>
              <a:t>Link to monitor: https://www.hesaa.org/Pages/FAFSA.aspx</a:t>
            </a:r>
          </a:p>
        </p:txBody>
      </p:sp>
      <p:sp>
        <p:nvSpPr>
          <p:cNvPr id="9" name="TextBox 8">
            <a:extLst>
              <a:ext uri="{FF2B5EF4-FFF2-40B4-BE49-F238E27FC236}">
                <a16:creationId xmlns:a16="http://schemas.microsoft.com/office/drawing/2014/main" id="{E17A7AD1-5602-4C28-AE63-876E92E3EBD5}"/>
              </a:ext>
            </a:extLst>
          </p:cNvPr>
          <p:cNvSpPr txBox="1"/>
          <p:nvPr/>
        </p:nvSpPr>
        <p:spPr>
          <a:xfrm>
            <a:off x="3289116" y="3566810"/>
            <a:ext cx="2565767" cy="369332"/>
          </a:xfrm>
          <a:prstGeom prst="rect">
            <a:avLst/>
          </a:prstGeom>
          <a:noFill/>
        </p:spPr>
        <p:txBody>
          <a:bodyPr wrap="none" rtlCol="0">
            <a:spAutoFit/>
          </a:bodyPr>
          <a:lstStyle/>
          <a:p>
            <a:r>
              <a:rPr lang="en-US" sz="1800" u="sng" dirty="0"/>
              <a:t>Pre-recorded Webinars</a:t>
            </a:r>
          </a:p>
        </p:txBody>
      </p:sp>
      <p:pic>
        <p:nvPicPr>
          <p:cNvPr id="10" name="Picture 9">
            <a:extLst>
              <a:ext uri="{FF2B5EF4-FFF2-40B4-BE49-F238E27FC236}">
                <a16:creationId xmlns:a16="http://schemas.microsoft.com/office/drawing/2014/main" id="{633B0F43-7E79-4931-BB78-DCF7A20118B5}"/>
              </a:ext>
            </a:extLst>
          </p:cNvPr>
          <p:cNvPicPr>
            <a:picLocks noChangeAspect="1"/>
          </p:cNvPicPr>
          <p:nvPr/>
        </p:nvPicPr>
        <p:blipFill>
          <a:blip r:embed="rId3"/>
          <a:stretch>
            <a:fillRect/>
          </a:stretch>
        </p:blipFill>
        <p:spPr>
          <a:xfrm>
            <a:off x="346841" y="4318530"/>
            <a:ext cx="8739339" cy="1028157"/>
          </a:xfrm>
          <a:prstGeom prst="rect">
            <a:avLst/>
          </a:prstGeom>
          <a:ln>
            <a:solidFill>
              <a:schemeClr val="tx1"/>
            </a:solidFill>
          </a:ln>
        </p:spPr>
      </p:pic>
    </p:spTree>
    <p:extLst>
      <p:ext uri="{BB962C8B-B14F-4D97-AF65-F5344CB8AC3E}">
        <p14:creationId xmlns:p14="http://schemas.microsoft.com/office/powerpoint/2010/main" val="37471210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33794" name="Rectangle 2"/>
          <p:cNvSpPr>
            <a:spLocks noGrp="1" noChangeArrowheads="1"/>
          </p:cNvSpPr>
          <p:nvPr>
            <p:ph type="title"/>
          </p:nvPr>
        </p:nvSpPr>
        <p:spPr/>
        <p:txBody>
          <a:bodyPr>
            <a:normAutofit/>
          </a:bodyPr>
          <a:lstStyle/>
          <a:p>
            <a:r>
              <a:rPr lang="en-US" b="1" dirty="0">
                <a:latin typeface="Arial"/>
              </a:rPr>
              <a:t>HESAA </a:t>
            </a:r>
            <a:r>
              <a:rPr lang="en-US" dirty="0"/>
              <a:t>Publications</a:t>
            </a:r>
            <a:endParaRPr lang="en-US" b="1" dirty="0">
              <a:latin typeface="Arial"/>
            </a:endParaRPr>
          </a:p>
        </p:txBody>
      </p:sp>
      <p:sp>
        <p:nvSpPr>
          <p:cNvPr id="7"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57</a:t>
            </a:fld>
            <a:endParaRPr lang="en-US" dirty="0"/>
          </a:p>
        </p:txBody>
      </p:sp>
      <p:pic>
        <p:nvPicPr>
          <p:cNvPr id="6" name="Picture 5">
            <a:extLst>
              <a:ext uri="{FF2B5EF4-FFF2-40B4-BE49-F238E27FC236}">
                <a16:creationId xmlns:a16="http://schemas.microsoft.com/office/drawing/2014/main" id="{C18132ED-5556-4F0E-9CA9-4EAC99F97AAC}"/>
              </a:ext>
            </a:extLst>
          </p:cNvPr>
          <p:cNvPicPr>
            <a:picLocks noChangeAspect="1"/>
          </p:cNvPicPr>
          <p:nvPr/>
        </p:nvPicPr>
        <p:blipFill>
          <a:blip r:embed="rId3"/>
          <a:stretch>
            <a:fillRect/>
          </a:stretch>
        </p:blipFill>
        <p:spPr>
          <a:xfrm>
            <a:off x="457200" y="1417638"/>
            <a:ext cx="8491286" cy="396260"/>
          </a:xfrm>
          <a:prstGeom prst="rect">
            <a:avLst/>
          </a:prstGeom>
        </p:spPr>
      </p:pic>
      <p:pic>
        <p:nvPicPr>
          <p:cNvPr id="8" name="Picture 7">
            <a:extLst>
              <a:ext uri="{FF2B5EF4-FFF2-40B4-BE49-F238E27FC236}">
                <a16:creationId xmlns:a16="http://schemas.microsoft.com/office/drawing/2014/main" id="{47B69D4E-7FBD-4B89-817A-4B5D169A0B81}"/>
              </a:ext>
            </a:extLst>
          </p:cNvPr>
          <p:cNvPicPr>
            <a:picLocks noChangeAspect="1"/>
          </p:cNvPicPr>
          <p:nvPr/>
        </p:nvPicPr>
        <p:blipFill>
          <a:blip r:embed="rId4"/>
          <a:stretch>
            <a:fillRect/>
          </a:stretch>
        </p:blipFill>
        <p:spPr>
          <a:xfrm>
            <a:off x="457200" y="1983790"/>
            <a:ext cx="4462798" cy="2771154"/>
          </a:xfrm>
          <a:prstGeom prst="rect">
            <a:avLst/>
          </a:prstGeom>
          <a:ln>
            <a:solidFill>
              <a:schemeClr val="tx1"/>
            </a:solidFill>
          </a:ln>
        </p:spPr>
      </p:pic>
      <p:pic>
        <p:nvPicPr>
          <p:cNvPr id="9" name="Picture 8">
            <a:extLst>
              <a:ext uri="{FF2B5EF4-FFF2-40B4-BE49-F238E27FC236}">
                <a16:creationId xmlns:a16="http://schemas.microsoft.com/office/drawing/2014/main" id="{A2B9868D-236D-4D0F-AB3E-9734327F91FD}"/>
              </a:ext>
            </a:extLst>
          </p:cNvPr>
          <p:cNvPicPr>
            <a:picLocks noChangeAspect="1"/>
          </p:cNvPicPr>
          <p:nvPr/>
        </p:nvPicPr>
        <p:blipFill>
          <a:blip r:embed="rId4"/>
          <a:stretch>
            <a:fillRect/>
          </a:stretch>
        </p:blipFill>
        <p:spPr>
          <a:xfrm>
            <a:off x="4485688" y="2956898"/>
            <a:ext cx="4462798" cy="2771154"/>
          </a:xfrm>
          <a:prstGeom prst="rect">
            <a:avLst/>
          </a:prstGeom>
          <a:ln>
            <a:solidFill>
              <a:schemeClr val="tx1"/>
            </a:solid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33794" name="Rectangle 2"/>
          <p:cNvSpPr>
            <a:spLocks noGrp="1" noChangeArrowheads="1"/>
          </p:cNvSpPr>
          <p:nvPr>
            <p:ph type="title"/>
          </p:nvPr>
        </p:nvSpPr>
        <p:spPr/>
        <p:txBody>
          <a:bodyPr>
            <a:normAutofit/>
          </a:bodyPr>
          <a:lstStyle/>
          <a:p>
            <a:r>
              <a:rPr lang="en-US" b="1" dirty="0">
                <a:latin typeface="Arial"/>
              </a:rPr>
              <a:t>HESAA Services</a:t>
            </a:r>
          </a:p>
        </p:txBody>
      </p:sp>
      <p:sp>
        <p:nvSpPr>
          <p:cNvPr id="33795" name="Rectangle 3"/>
          <p:cNvSpPr>
            <a:spLocks noGrp="1" noChangeArrowheads="1"/>
          </p:cNvSpPr>
          <p:nvPr>
            <p:ph idx="4294967295"/>
          </p:nvPr>
        </p:nvSpPr>
        <p:spPr>
          <a:xfrm>
            <a:off x="695325" y="1512846"/>
            <a:ext cx="7696200" cy="4335504"/>
          </a:xfrm>
        </p:spPr>
        <p:txBody>
          <a:bodyPr>
            <a:normAutofit fontScale="55000" lnSpcReduction="20000"/>
          </a:bodyPr>
          <a:lstStyle/>
          <a:p>
            <a:pPr>
              <a:spcBef>
                <a:spcPct val="50000"/>
              </a:spcBef>
            </a:pPr>
            <a:r>
              <a:rPr lang="en-US" dirty="0">
                <a:solidFill>
                  <a:srgbClr val="000000"/>
                </a:solidFill>
                <a:latin typeface="Arial"/>
              </a:rPr>
              <a:t>Customer Care Center - 	</a:t>
            </a:r>
            <a:r>
              <a:rPr lang="en-US" dirty="0">
                <a:solidFill>
                  <a:srgbClr val="000000"/>
                </a:solidFill>
                <a:latin typeface="Arial"/>
                <a:hlinkClick r:id="rId3"/>
              </a:rPr>
              <a:t>CustomerCare@hesaa.org</a:t>
            </a:r>
            <a:endParaRPr lang="en-US" dirty="0">
              <a:solidFill>
                <a:srgbClr val="000000"/>
              </a:solidFill>
              <a:latin typeface="Arial"/>
            </a:endParaRPr>
          </a:p>
          <a:p>
            <a:pPr>
              <a:spcBef>
                <a:spcPct val="50000"/>
              </a:spcBef>
            </a:pPr>
            <a:r>
              <a:rPr lang="en-US" dirty="0">
                <a:solidFill>
                  <a:srgbClr val="000000"/>
                </a:solidFill>
              </a:rPr>
              <a:t>Customer Care Line</a:t>
            </a:r>
          </a:p>
          <a:p>
            <a:pPr lvl="1">
              <a:spcBef>
                <a:spcPct val="50000"/>
              </a:spcBef>
              <a:buClr>
                <a:schemeClr val="tx1"/>
              </a:buClr>
              <a:buNone/>
            </a:pPr>
            <a:r>
              <a:rPr lang="en-US" dirty="0">
                <a:solidFill>
                  <a:srgbClr val="000000"/>
                </a:solidFill>
              </a:rPr>
              <a:t>	609-584-4480</a:t>
            </a:r>
          </a:p>
          <a:p>
            <a:pPr lvl="1">
              <a:spcBef>
                <a:spcPct val="50000"/>
              </a:spcBef>
              <a:buClr>
                <a:schemeClr val="tx1"/>
              </a:buClr>
              <a:buNone/>
            </a:pPr>
            <a:r>
              <a:rPr lang="en-US" dirty="0">
                <a:solidFill>
                  <a:srgbClr val="000000"/>
                </a:solidFill>
              </a:rPr>
              <a:t> Monday – Thursday  8:30 – 8 and Friday 8:30 – 5:00</a:t>
            </a:r>
          </a:p>
          <a:p>
            <a:pPr marL="0" indent="0">
              <a:spcBef>
                <a:spcPct val="50000"/>
              </a:spcBef>
              <a:buNone/>
            </a:pPr>
            <a:endParaRPr lang="en-US" dirty="0">
              <a:solidFill>
                <a:srgbClr val="000000"/>
              </a:solidFill>
              <a:latin typeface="Arial"/>
            </a:endParaRPr>
          </a:p>
          <a:p>
            <a:pPr>
              <a:spcBef>
                <a:spcPct val="50000"/>
              </a:spcBef>
            </a:pPr>
            <a:r>
              <a:rPr lang="en-US" dirty="0">
                <a:solidFill>
                  <a:srgbClr val="000000"/>
                </a:solidFill>
                <a:latin typeface="Arial"/>
              </a:rPr>
              <a:t>Web Sites</a:t>
            </a:r>
          </a:p>
          <a:p>
            <a:pPr lvl="1">
              <a:spcBef>
                <a:spcPct val="50000"/>
              </a:spcBef>
              <a:buClr>
                <a:schemeClr val="tx1"/>
              </a:buClr>
              <a:buNone/>
            </a:pPr>
            <a:r>
              <a:rPr lang="en-US" sz="2800" b="1" dirty="0">
                <a:solidFill>
                  <a:srgbClr val="000000"/>
                </a:solidFill>
                <a:latin typeface="Arial"/>
              </a:rPr>
              <a:t>www.hesaa.org</a:t>
            </a:r>
          </a:p>
          <a:p>
            <a:pPr lvl="1">
              <a:spcBef>
                <a:spcPct val="50000"/>
              </a:spcBef>
              <a:buClr>
                <a:schemeClr val="tx1"/>
              </a:buClr>
              <a:buNone/>
            </a:pPr>
            <a:r>
              <a:rPr lang="en-US" b="1" dirty="0">
                <a:solidFill>
                  <a:srgbClr val="000000"/>
                </a:solidFill>
                <a:latin typeface="Arial"/>
              </a:rPr>
              <a:t>www.njgrants.org</a:t>
            </a:r>
          </a:p>
          <a:p>
            <a:pPr lvl="1">
              <a:spcBef>
                <a:spcPct val="50000"/>
              </a:spcBef>
              <a:buClr>
                <a:schemeClr val="tx1"/>
              </a:buClr>
              <a:buNone/>
            </a:pPr>
            <a:r>
              <a:rPr lang="en-US" sz="2800" b="1" dirty="0">
                <a:solidFill>
                  <a:srgbClr val="000000"/>
                </a:solidFill>
                <a:latin typeface="Arial"/>
              </a:rPr>
              <a:t>www.njclass.org</a:t>
            </a:r>
          </a:p>
          <a:p>
            <a:pPr lvl="1">
              <a:spcBef>
                <a:spcPct val="50000"/>
              </a:spcBef>
              <a:buClr>
                <a:schemeClr val="tx1"/>
              </a:buClr>
              <a:buNone/>
            </a:pPr>
            <a:r>
              <a:rPr lang="en-US" sz="2800" b="1" dirty="0">
                <a:solidFill>
                  <a:srgbClr val="000000"/>
                </a:solidFill>
                <a:latin typeface="Arial"/>
              </a:rPr>
              <a:t>https://njfams.hesaa.org</a:t>
            </a:r>
          </a:p>
          <a:p>
            <a:pPr marL="457200" lvl="1" indent="0">
              <a:spcBef>
                <a:spcPct val="50000"/>
              </a:spcBef>
              <a:buClr>
                <a:schemeClr val="tx1"/>
              </a:buClr>
              <a:buNone/>
            </a:pPr>
            <a:endParaRPr lang="en-US" sz="2800" b="1" dirty="0">
              <a:solidFill>
                <a:srgbClr val="000000"/>
              </a:solidFill>
              <a:latin typeface="Arial"/>
            </a:endParaRPr>
          </a:p>
          <a:p>
            <a:pPr>
              <a:spcBef>
                <a:spcPct val="50000"/>
              </a:spcBef>
            </a:pPr>
            <a:r>
              <a:rPr lang="en-US" dirty="0">
                <a:solidFill>
                  <a:srgbClr val="000000"/>
                </a:solidFill>
                <a:latin typeface="Arial"/>
              </a:rPr>
              <a:t>NJBEST.org</a:t>
            </a:r>
          </a:p>
          <a:p>
            <a:pPr>
              <a:spcBef>
                <a:spcPct val="50000"/>
              </a:spcBef>
            </a:pPr>
            <a:r>
              <a:rPr lang="en-US" dirty="0">
                <a:solidFill>
                  <a:srgbClr val="000000"/>
                </a:solidFill>
                <a:latin typeface="Arial"/>
              </a:rPr>
              <a:t>MappingYourFuture.org</a:t>
            </a:r>
          </a:p>
        </p:txBody>
      </p:sp>
      <p:sp>
        <p:nvSpPr>
          <p:cNvPr id="7"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58</a:t>
            </a:fld>
            <a:endParaRPr lang="en-US" dirty="0"/>
          </a:p>
        </p:txBody>
      </p:sp>
    </p:spTree>
    <p:extLst>
      <p:ext uri="{BB962C8B-B14F-4D97-AF65-F5344CB8AC3E}">
        <p14:creationId xmlns:p14="http://schemas.microsoft.com/office/powerpoint/2010/main" val="14056007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2" descr="8-08 Logo.png"/>
          <p:cNvPicPr>
            <a:picLocks noChangeAspect="1"/>
          </p:cNvPicPr>
          <p:nvPr/>
        </p:nvPicPr>
        <p:blipFill>
          <a:blip r:embed="rId3" cstate="print"/>
          <a:srcRect/>
          <a:stretch>
            <a:fillRect/>
          </a:stretch>
        </p:blipFill>
        <p:spPr bwMode="auto">
          <a:xfrm>
            <a:off x="2886075" y="2152878"/>
            <a:ext cx="3276600" cy="1301750"/>
          </a:xfrm>
          <a:prstGeom prst="rect">
            <a:avLst/>
          </a:prstGeom>
          <a:noFill/>
          <a:ln w="9525">
            <a:noFill/>
            <a:miter lim="800000"/>
            <a:headEnd/>
            <a:tailEnd/>
          </a:ln>
        </p:spPr>
      </p:pic>
      <p:sp>
        <p:nvSpPr>
          <p:cNvPr id="8" name="TextBox 7"/>
          <p:cNvSpPr txBox="1"/>
          <p:nvPr/>
        </p:nvSpPr>
        <p:spPr>
          <a:xfrm>
            <a:off x="790575" y="749300"/>
            <a:ext cx="7467600" cy="4708981"/>
          </a:xfrm>
          <a:prstGeom prst="rect">
            <a:avLst/>
          </a:prstGeom>
          <a:noFill/>
        </p:spPr>
        <p:txBody>
          <a:bodyPr wrap="square" rtlCol="0">
            <a:spAutoFit/>
          </a:bodyPr>
          <a:lstStyle/>
          <a:p>
            <a:pPr algn="ctr"/>
            <a:r>
              <a:rPr lang="en-US" sz="6000" b="1" dirty="0">
                <a:solidFill>
                  <a:srgbClr val="000000"/>
                </a:solidFill>
                <a:latin typeface="Arial"/>
              </a:rPr>
              <a:t>QUESTIONS?</a:t>
            </a:r>
          </a:p>
          <a:p>
            <a:pPr algn="ctr"/>
            <a:endParaRPr lang="en-US" sz="6000" b="1" dirty="0">
              <a:solidFill>
                <a:srgbClr val="660066"/>
              </a:solidFill>
              <a:latin typeface="Arial"/>
            </a:endParaRPr>
          </a:p>
          <a:p>
            <a:pPr algn="ctr"/>
            <a:endParaRPr lang="en-US" sz="6000" b="1" dirty="0">
              <a:solidFill>
                <a:srgbClr val="660066"/>
              </a:solidFill>
              <a:latin typeface="Arial"/>
            </a:endParaRPr>
          </a:p>
          <a:p>
            <a:pPr algn="ctr"/>
            <a:endParaRPr lang="en-US" sz="6000" b="1" dirty="0">
              <a:solidFill>
                <a:srgbClr val="660066"/>
              </a:solidFill>
              <a:latin typeface="Arial"/>
            </a:endParaRPr>
          </a:p>
          <a:p>
            <a:pPr algn="ctr"/>
            <a:r>
              <a:rPr lang="en-US" sz="6000" b="1" dirty="0">
                <a:solidFill>
                  <a:srgbClr val="000000"/>
                </a:solidFill>
                <a:latin typeface="Arial"/>
              </a:rPr>
              <a:t>Thank you</a:t>
            </a:r>
          </a:p>
        </p:txBody>
      </p:sp>
      <p:sp>
        <p:nvSpPr>
          <p:cNvPr id="10" name="Footer Placeholder 3"/>
          <p:cNvSpPr>
            <a:spLocks noGrp="1"/>
          </p:cNvSpPr>
          <p:nvPr>
            <p:ph type="ftr" sz="quarter" idx="11"/>
          </p:nvPr>
        </p:nvSpPr>
        <p:spPr/>
        <p:txBody>
          <a:bodyPr/>
          <a:lstStyle/>
          <a:p>
            <a:pPr>
              <a:defRPr/>
            </a:pPr>
            <a:r>
              <a:rPr lang="en-US" dirty="0"/>
              <a:t>Higher Education Student Assistance Authority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dirty="0"/>
              <a:t>Higher Education Student Assistance Authority</a:t>
            </a:r>
          </a:p>
        </p:txBody>
      </p:sp>
      <p:sp>
        <p:nvSpPr>
          <p:cNvPr id="5123" name="Rectangle 3"/>
          <p:cNvSpPr>
            <a:spLocks noGrp="1" noChangeArrowheads="1"/>
          </p:cNvSpPr>
          <p:nvPr>
            <p:ph idx="4294967295"/>
          </p:nvPr>
        </p:nvSpPr>
        <p:spPr>
          <a:xfrm>
            <a:off x="756358" y="1484830"/>
            <a:ext cx="7965108" cy="4153970"/>
          </a:xfrm>
        </p:spPr>
        <p:txBody>
          <a:bodyPr>
            <a:normAutofit/>
          </a:bodyPr>
          <a:lstStyle/>
          <a:p>
            <a:pPr>
              <a:defRPr/>
            </a:pPr>
            <a:endParaRPr lang="en-US" sz="2800" dirty="0"/>
          </a:p>
          <a:p>
            <a:pPr>
              <a:defRPr/>
            </a:pPr>
            <a:r>
              <a:rPr lang="en-US" sz="2800" dirty="0"/>
              <a:t>Gift Aid</a:t>
            </a:r>
          </a:p>
          <a:p>
            <a:pPr>
              <a:defRPr/>
            </a:pPr>
            <a:r>
              <a:rPr lang="en-US" sz="2800" dirty="0"/>
              <a:t>Does not have to be repaid</a:t>
            </a:r>
          </a:p>
          <a:p>
            <a:pPr>
              <a:defRPr/>
            </a:pPr>
            <a:r>
              <a:rPr lang="en-US" sz="2800" dirty="0"/>
              <a:t>Typically based on need</a:t>
            </a:r>
          </a:p>
          <a:p>
            <a:pPr>
              <a:defRPr/>
            </a:pPr>
            <a:endParaRPr lang="en-US" sz="2800" dirty="0"/>
          </a:p>
          <a:p>
            <a:pPr marL="0" indent="0">
              <a:spcBef>
                <a:spcPct val="50000"/>
              </a:spcBef>
              <a:buNone/>
            </a:pPr>
            <a:endParaRPr lang="en-US" b="0" dirty="0">
              <a:latin typeface="Arial"/>
            </a:endParaRPr>
          </a:p>
        </p:txBody>
      </p:sp>
      <p:sp>
        <p:nvSpPr>
          <p:cNvPr id="2" name="Title 1"/>
          <p:cNvSpPr>
            <a:spLocks noGrp="1"/>
          </p:cNvSpPr>
          <p:nvPr>
            <p:ph type="title"/>
          </p:nvPr>
        </p:nvSpPr>
        <p:spPr>
          <a:xfrm>
            <a:off x="457200" y="463825"/>
            <a:ext cx="8229600" cy="1143000"/>
          </a:xfrm>
        </p:spPr>
        <p:txBody>
          <a:bodyPr>
            <a:normAutofit/>
          </a:bodyPr>
          <a:lstStyle/>
          <a:p>
            <a:r>
              <a:rPr lang="en-US" b="1" dirty="0"/>
              <a:t>Grants</a:t>
            </a:r>
            <a:endParaRPr lang="en-US" dirty="0"/>
          </a:p>
        </p:txBody>
      </p:sp>
      <p:sp>
        <p:nvSpPr>
          <p:cNvPr id="8"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6</a:t>
            </a:fld>
            <a:endParaRPr lang="en-US" dirty="0"/>
          </a:p>
        </p:txBody>
      </p:sp>
    </p:spTree>
    <p:extLst>
      <p:ext uri="{BB962C8B-B14F-4D97-AF65-F5344CB8AC3E}">
        <p14:creationId xmlns:p14="http://schemas.microsoft.com/office/powerpoint/2010/main" val="2457319435"/>
      </p:ext>
    </p:extLst>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dirty="0"/>
              <a:t>Higher Education Student Assistance Authority</a:t>
            </a:r>
          </a:p>
        </p:txBody>
      </p:sp>
      <p:sp>
        <p:nvSpPr>
          <p:cNvPr id="5123" name="Rectangle 3"/>
          <p:cNvSpPr>
            <a:spLocks noGrp="1" noChangeArrowheads="1"/>
          </p:cNvSpPr>
          <p:nvPr>
            <p:ph idx="4294967295"/>
          </p:nvPr>
        </p:nvSpPr>
        <p:spPr>
          <a:xfrm>
            <a:off x="756358" y="1484830"/>
            <a:ext cx="7965108" cy="4153970"/>
          </a:xfrm>
        </p:spPr>
        <p:txBody>
          <a:bodyPr>
            <a:normAutofit/>
          </a:bodyPr>
          <a:lstStyle/>
          <a:p>
            <a:pPr>
              <a:defRPr/>
            </a:pPr>
            <a:endParaRPr lang="en-US" sz="2800" dirty="0"/>
          </a:p>
          <a:p>
            <a:pPr>
              <a:defRPr/>
            </a:pPr>
            <a:r>
              <a:rPr lang="en-US" sz="2800" dirty="0"/>
              <a:t>Gift Aid</a:t>
            </a:r>
          </a:p>
          <a:p>
            <a:pPr>
              <a:defRPr/>
            </a:pPr>
            <a:r>
              <a:rPr lang="en-US" sz="2800" dirty="0"/>
              <a:t>Does not have to be repaid</a:t>
            </a:r>
          </a:p>
          <a:p>
            <a:pPr>
              <a:defRPr/>
            </a:pPr>
            <a:r>
              <a:rPr lang="en-US" sz="2800" dirty="0"/>
              <a:t>Typically based on merit or a skill</a:t>
            </a:r>
          </a:p>
          <a:p>
            <a:pPr lvl="1">
              <a:defRPr/>
            </a:pPr>
            <a:r>
              <a:rPr lang="en-US" sz="2400" dirty="0"/>
              <a:t>Academic achievement</a:t>
            </a:r>
          </a:p>
          <a:p>
            <a:pPr lvl="1">
              <a:defRPr/>
            </a:pPr>
            <a:r>
              <a:rPr lang="en-US" sz="2400" dirty="0"/>
              <a:t>Athletic ability</a:t>
            </a:r>
          </a:p>
          <a:p>
            <a:pPr>
              <a:defRPr/>
            </a:pPr>
            <a:endParaRPr lang="en-US" sz="2800" dirty="0"/>
          </a:p>
          <a:p>
            <a:pPr marL="0" indent="0">
              <a:spcBef>
                <a:spcPct val="50000"/>
              </a:spcBef>
              <a:buNone/>
            </a:pPr>
            <a:endParaRPr lang="en-US" b="0" dirty="0">
              <a:latin typeface="Arial"/>
            </a:endParaRPr>
          </a:p>
        </p:txBody>
      </p:sp>
      <p:sp>
        <p:nvSpPr>
          <p:cNvPr id="2" name="Title 1"/>
          <p:cNvSpPr>
            <a:spLocks noGrp="1"/>
          </p:cNvSpPr>
          <p:nvPr>
            <p:ph type="title"/>
          </p:nvPr>
        </p:nvSpPr>
        <p:spPr>
          <a:xfrm>
            <a:off x="491866" y="495355"/>
            <a:ext cx="8229600" cy="1143000"/>
          </a:xfrm>
        </p:spPr>
        <p:txBody>
          <a:bodyPr>
            <a:normAutofit/>
          </a:bodyPr>
          <a:lstStyle/>
          <a:p>
            <a:r>
              <a:rPr lang="en-US" b="1" dirty="0"/>
              <a:t>Scholarship</a:t>
            </a:r>
            <a:endParaRPr lang="en-US" dirty="0"/>
          </a:p>
        </p:txBody>
      </p:sp>
      <p:sp>
        <p:nvSpPr>
          <p:cNvPr id="8"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7</a:t>
            </a:fld>
            <a:endParaRPr lang="en-US" dirty="0"/>
          </a:p>
        </p:txBody>
      </p:sp>
    </p:spTree>
    <p:extLst>
      <p:ext uri="{BB962C8B-B14F-4D97-AF65-F5344CB8AC3E}">
        <p14:creationId xmlns:p14="http://schemas.microsoft.com/office/powerpoint/2010/main" val="2782336079"/>
      </p:ext>
    </p:extLst>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dirty="0"/>
              <a:t>Higher Education Student Assistance Authority</a:t>
            </a:r>
          </a:p>
        </p:txBody>
      </p:sp>
      <p:sp>
        <p:nvSpPr>
          <p:cNvPr id="5123" name="Rectangle 3"/>
          <p:cNvSpPr>
            <a:spLocks noGrp="1" noChangeArrowheads="1"/>
          </p:cNvSpPr>
          <p:nvPr>
            <p:ph idx="4294967295"/>
          </p:nvPr>
        </p:nvSpPr>
        <p:spPr>
          <a:xfrm>
            <a:off x="756358" y="1484830"/>
            <a:ext cx="7965108" cy="4153970"/>
          </a:xfrm>
        </p:spPr>
        <p:txBody>
          <a:bodyPr>
            <a:normAutofit/>
          </a:bodyPr>
          <a:lstStyle/>
          <a:p>
            <a:pPr>
              <a:defRPr/>
            </a:pPr>
            <a:endParaRPr lang="en-US" sz="2800" dirty="0"/>
          </a:p>
          <a:p>
            <a:r>
              <a:rPr lang="en-US" altLang="en-US" sz="2800" dirty="0"/>
              <a:t>Offered by college</a:t>
            </a:r>
          </a:p>
          <a:p>
            <a:r>
              <a:rPr lang="en-US" altLang="en-US" sz="2800" dirty="0"/>
              <a:t>Part-time job</a:t>
            </a:r>
          </a:p>
          <a:p>
            <a:r>
              <a:rPr lang="en-US" altLang="en-US" sz="2800" dirty="0"/>
              <a:t>Paid for hours worked</a:t>
            </a:r>
          </a:p>
          <a:p>
            <a:r>
              <a:rPr lang="en-US" altLang="en-US" sz="2800" dirty="0"/>
              <a:t>Not applied to college bill</a:t>
            </a:r>
          </a:p>
          <a:p>
            <a:pPr>
              <a:defRPr/>
            </a:pPr>
            <a:endParaRPr lang="en-US" sz="2800" dirty="0"/>
          </a:p>
          <a:p>
            <a:pPr marL="0" indent="0">
              <a:spcBef>
                <a:spcPct val="50000"/>
              </a:spcBef>
              <a:buNone/>
            </a:pPr>
            <a:endParaRPr lang="en-US" b="0" dirty="0">
              <a:latin typeface="Arial"/>
            </a:endParaRPr>
          </a:p>
        </p:txBody>
      </p:sp>
      <p:sp>
        <p:nvSpPr>
          <p:cNvPr id="2" name="Title 1"/>
          <p:cNvSpPr>
            <a:spLocks noGrp="1"/>
          </p:cNvSpPr>
          <p:nvPr>
            <p:ph type="title"/>
          </p:nvPr>
        </p:nvSpPr>
        <p:spPr>
          <a:xfrm>
            <a:off x="457200" y="371962"/>
            <a:ext cx="8229600" cy="1143000"/>
          </a:xfrm>
        </p:spPr>
        <p:txBody>
          <a:bodyPr>
            <a:normAutofit/>
          </a:bodyPr>
          <a:lstStyle/>
          <a:p>
            <a:r>
              <a:rPr lang="en-US" b="1" dirty="0"/>
              <a:t>Student Employment</a:t>
            </a:r>
            <a:endParaRPr lang="en-US" dirty="0"/>
          </a:p>
        </p:txBody>
      </p:sp>
      <p:sp>
        <p:nvSpPr>
          <p:cNvPr id="8"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8</a:t>
            </a:fld>
            <a:endParaRPr lang="en-US" dirty="0"/>
          </a:p>
        </p:txBody>
      </p:sp>
    </p:spTree>
    <p:extLst>
      <p:ext uri="{BB962C8B-B14F-4D97-AF65-F5344CB8AC3E}">
        <p14:creationId xmlns:p14="http://schemas.microsoft.com/office/powerpoint/2010/main" val="2663751059"/>
      </p:ext>
    </p:extLst>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dirty="0"/>
              <a:t>Higher Education Student Assistance Authority</a:t>
            </a:r>
          </a:p>
        </p:txBody>
      </p:sp>
      <p:sp>
        <p:nvSpPr>
          <p:cNvPr id="5123" name="Rectangle 3"/>
          <p:cNvSpPr>
            <a:spLocks noGrp="1" noChangeArrowheads="1"/>
          </p:cNvSpPr>
          <p:nvPr>
            <p:ph idx="4294967295"/>
          </p:nvPr>
        </p:nvSpPr>
        <p:spPr>
          <a:xfrm>
            <a:off x="756358" y="1484830"/>
            <a:ext cx="7965108" cy="4153970"/>
          </a:xfrm>
        </p:spPr>
        <p:txBody>
          <a:bodyPr>
            <a:normAutofit/>
          </a:bodyPr>
          <a:lstStyle/>
          <a:p>
            <a:r>
              <a:rPr lang="en-US" altLang="en-US" dirty="0"/>
              <a:t>Borrowed funds must be repaid</a:t>
            </a:r>
          </a:p>
          <a:p>
            <a:pPr lvl="1"/>
            <a:r>
              <a:rPr lang="en-US" altLang="en-US" dirty="0"/>
              <a:t>Student loans</a:t>
            </a:r>
          </a:p>
          <a:p>
            <a:pPr lvl="1"/>
            <a:r>
              <a:rPr lang="en-US" altLang="en-US" dirty="0"/>
              <a:t>Parent loans</a:t>
            </a:r>
          </a:p>
          <a:p>
            <a:pPr lvl="1"/>
            <a:r>
              <a:rPr lang="en-US" altLang="en-US" dirty="0"/>
              <a:t>Private loans</a:t>
            </a:r>
          </a:p>
          <a:p>
            <a:r>
              <a:rPr lang="en-US" altLang="en-US" dirty="0"/>
              <a:t>Interest and repayment plans differ by program</a:t>
            </a:r>
          </a:p>
          <a:p>
            <a:r>
              <a:rPr lang="en-US" altLang="en-US" dirty="0"/>
              <a:t>Borrow wisely</a:t>
            </a:r>
            <a:endParaRPr lang="en-US" sz="2800" dirty="0"/>
          </a:p>
          <a:p>
            <a:pPr marL="0" indent="0">
              <a:spcBef>
                <a:spcPct val="50000"/>
              </a:spcBef>
              <a:buNone/>
            </a:pPr>
            <a:endParaRPr lang="en-US" b="0" dirty="0">
              <a:latin typeface="Arial"/>
            </a:endParaRPr>
          </a:p>
        </p:txBody>
      </p:sp>
      <p:sp>
        <p:nvSpPr>
          <p:cNvPr id="2" name="Title 1"/>
          <p:cNvSpPr>
            <a:spLocks noGrp="1"/>
          </p:cNvSpPr>
          <p:nvPr>
            <p:ph type="title"/>
          </p:nvPr>
        </p:nvSpPr>
        <p:spPr/>
        <p:txBody>
          <a:bodyPr>
            <a:normAutofit/>
          </a:bodyPr>
          <a:lstStyle/>
          <a:p>
            <a:r>
              <a:rPr lang="en-US" b="1" dirty="0"/>
              <a:t>Loans</a:t>
            </a:r>
            <a:endParaRPr lang="en-US" dirty="0"/>
          </a:p>
        </p:txBody>
      </p:sp>
      <p:sp>
        <p:nvSpPr>
          <p:cNvPr id="8" name="Slide Number Placeholder 5"/>
          <p:cNvSpPr>
            <a:spLocks noGrp="1"/>
          </p:cNvSpPr>
          <p:nvPr>
            <p:ph type="sldNum" idx="10"/>
          </p:nvPr>
        </p:nvSpPr>
        <p:spPr>
          <a:xfrm>
            <a:off x="6239408" y="6206942"/>
            <a:ext cx="2743200" cy="365125"/>
          </a:xfrm>
        </p:spPr>
        <p:txBody>
          <a:bodyPr/>
          <a:lstStyle/>
          <a:p>
            <a:pPr>
              <a:defRPr/>
            </a:pPr>
            <a:r>
              <a:rPr lang="en-US" altLang="en-US" dirty="0"/>
              <a:t>Financial Aid High School Presentation - </a:t>
            </a:r>
            <a:fld id="{54D4204F-812D-4FC5-9E71-D2C3C37E9CCE}" type="slidenum">
              <a:rPr lang="en-US" smtClean="0"/>
              <a:pPr>
                <a:defRPr/>
              </a:pPr>
              <a:t>9</a:t>
            </a:fld>
            <a:endParaRPr lang="en-US" dirty="0"/>
          </a:p>
        </p:txBody>
      </p:sp>
    </p:spTree>
    <p:extLst>
      <p:ext uri="{BB962C8B-B14F-4D97-AF65-F5344CB8AC3E}">
        <p14:creationId xmlns:p14="http://schemas.microsoft.com/office/powerpoint/2010/main" val="201354499"/>
      </p:ext>
    </p:extLst>
  </p:cSld>
  <p:clrMapOvr>
    <a:masterClrMapping/>
  </p:clrMapOvr>
  <p:transition spd="med">
    <p:wipe dir="r"/>
  </p:transition>
</p:sld>
</file>

<file path=ppt/theme/theme1.xml><?xml version="1.0" encoding="utf-8"?>
<a:theme xmlns:a="http://schemas.openxmlformats.org/drawingml/2006/main" name="Office Theme">
  <a:themeElements>
    <a:clrScheme name="Custom 38">
      <a:dk1>
        <a:sysClr val="windowText" lastClr="000000"/>
      </a:dk1>
      <a:lt1>
        <a:sysClr val="window" lastClr="FFFFFF"/>
      </a:lt1>
      <a:dk2>
        <a:srgbClr val="263B86"/>
      </a:dk2>
      <a:lt2>
        <a:srgbClr val="76B6F2"/>
      </a:lt2>
      <a:accent1>
        <a:srgbClr val="498FD2"/>
      </a:accent1>
      <a:accent2>
        <a:srgbClr val="498FD2"/>
      </a:accent2>
      <a:accent3>
        <a:srgbClr val="498FD2"/>
      </a:accent3>
      <a:accent4>
        <a:srgbClr val="498FD2"/>
      </a:accent4>
      <a:accent5>
        <a:srgbClr val="498FD2"/>
      </a:accent5>
      <a:accent6>
        <a:srgbClr val="498FD2"/>
      </a:accent6>
      <a:hlink>
        <a:srgbClr val="8BC814"/>
      </a:hlink>
      <a:folHlink>
        <a:srgbClr val="6FA11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18653</TotalTime>
  <Words>4270</Words>
  <Application>Microsoft Office PowerPoint</Application>
  <PresentationFormat>Overhead</PresentationFormat>
  <Paragraphs>748</Paragraphs>
  <Slides>59</Slides>
  <Notes>59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59</vt:i4>
      </vt:variant>
    </vt:vector>
  </HeadingPairs>
  <TitlesOfParts>
    <vt:vector size="68" baseType="lpstr">
      <vt:lpstr>MS PGothic</vt:lpstr>
      <vt:lpstr>Arial</vt:lpstr>
      <vt:lpstr>Arvo</vt:lpstr>
      <vt:lpstr>CG Omega</vt:lpstr>
      <vt:lpstr>Constantia</vt:lpstr>
      <vt:lpstr>Helvetica</vt:lpstr>
      <vt:lpstr>Times New Roman</vt:lpstr>
      <vt:lpstr>Wingdings</vt:lpstr>
      <vt:lpstr>Office Theme</vt:lpstr>
      <vt:lpstr>PowerPoint Presentation</vt:lpstr>
      <vt:lpstr>The Mission</vt:lpstr>
      <vt:lpstr>Goals of Financial Aid Office</vt:lpstr>
      <vt:lpstr>What is Financial Aid</vt:lpstr>
      <vt:lpstr>Financial Aid</vt:lpstr>
      <vt:lpstr>Grants</vt:lpstr>
      <vt:lpstr>Scholarship</vt:lpstr>
      <vt:lpstr>Student Employment</vt:lpstr>
      <vt:lpstr>Loans</vt:lpstr>
      <vt:lpstr>Types of Aid - Federal</vt:lpstr>
      <vt:lpstr>Types of Aid – State of NJ</vt:lpstr>
      <vt:lpstr>Types of Aid – State (cont.)</vt:lpstr>
      <vt:lpstr>CCOG/GSG Calculation</vt:lpstr>
      <vt:lpstr>3 + 1 Degree Completion Programs</vt:lpstr>
      <vt:lpstr>Types of Aid –  Institutional Programs &amp; Private Scholarships</vt:lpstr>
      <vt:lpstr>Am I Eligible?</vt:lpstr>
      <vt:lpstr>How do I Apply?</vt:lpstr>
      <vt:lpstr>When do I Apply?</vt:lpstr>
      <vt:lpstr>Applications to Access Aid</vt:lpstr>
      <vt:lpstr>New Jersey Dreamers</vt:lpstr>
      <vt:lpstr>NJ Alternative Application</vt:lpstr>
      <vt:lpstr>Federal Student Aid ID Get a Log-In</vt:lpstr>
      <vt:lpstr>2024-2025 FSA ID</vt:lpstr>
      <vt:lpstr>2024-2025 FSA ID for Undocumented Contributors</vt:lpstr>
      <vt:lpstr>Free Application for Federal  Student Aid (FAFSA) </vt:lpstr>
      <vt:lpstr>On the FAFSA </vt:lpstr>
      <vt:lpstr>Federal Tax Information Consent </vt:lpstr>
      <vt:lpstr>Federal Tax Information (FTI)</vt:lpstr>
      <vt:lpstr>Who is the Parent(s)</vt:lpstr>
      <vt:lpstr>Key Components of the FAFSA</vt:lpstr>
      <vt:lpstr>Key Components of the FAFSA (cont.)</vt:lpstr>
      <vt:lpstr>Key Components of the FAFSA (cont.)</vt:lpstr>
      <vt:lpstr>Other Assets</vt:lpstr>
      <vt:lpstr>Do Not Include</vt:lpstr>
      <vt:lpstr> Don’t Get Confused </vt:lpstr>
      <vt:lpstr>Click to Apply for State Aid </vt:lpstr>
      <vt:lpstr>NJFAMS</vt:lpstr>
      <vt:lpstr>Federal &amp; State Verification</vt:lpstr>
      <vt:lpstr>Common Mistakes</vt:lpstr>
      <vt:lpstr>Three Key Terms</vt:lpstr>
      <vt:lpstr>What Is The Student Aid Index (SAI)?</vt:lpstr>
      <vt:lpstr>Cost of Attendance</vt:lpstr>
      <vt:lpstr>Unexpected Costs</vt:lpstr>
      <vt:lpstr>Determining Aid Eligibility</vt:lpstr>
      <vt:lpstr>Financial Aid Packaging</vt:lpstr>
      <vt:lpstr>Sample EFC for Smith Family</vt:lpstr>
      <vt:lpstr>Financial Need for Smith Family </vt:lpstr>
      <vt:lpstr>      NJ Shopping Sheet or Federal College Financing Plan</vt:lpstr>
      <vt:lpstr>Comparing Offers</vt:lpstr>
      <vt:lpstr>Net Price Calculator</vt:lpstr>
      <vt:lpstr>Other Resources</vt:lpstr>
      <vt:lpstr>Private Scholarship Search</vt:lpstr>
      <vt:lpstr>Consumer Issues</vt:lpstr>
      <vt:lpstr>Special Circumstances</vt:lpstr>
      <vt:lpstr>The Cycle of Financial Aid</vt:lpstr>
      <vt:lpstr>Apply for State Aid Workshops &amp; Webinars</vt:lpstr>
      <vt:lpstr>HESAA Publications</vt:lpstr>
      <vt:lpstr>HESAA Services</vt:lpstr>
      <vt:lpstr>PowerPoint Presentation</vt:lpstr>
    </vt:vector>
  </TitlesOfParts>
  <Company>HESAA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Financial Aid Process</dc:title>
  <dc:creator>A. Maglione</dc:creator>
  <dc:description>Changed from revised 12-13 master to Final 12-13 master</dc:description>
  <cp:lastModifiedBy>Catherine Boscher-Murphy</cp:lastModifiedBy>
  <cp:revision>961</cp:revision>
  <cp:lastPrinted>2021-08-10T15:42:09Z</cp:lastPrinted>
  <dcterms:created xsi:type="dcterms:W3CDTF">2000-09-14T21:25:56Z</dcterms:created>
  <dcterms:modified xsi:type="dcterms:W3CDTF">2023-09-26T13:17:05Z</dcterms:modified>
</cp:coreProperties>
</file>